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70" r:id="rId8"/>
    <p:sldId id="268" r:id="rId9"/>
    <p:sldId id="267" r:id="rId10"/>
    <p:sldId id="258" r:id="rId11"/>
    <p:sldId id="264" r:id="rId12"/>
    <p:sldId id="265" r:id="rId13"/>
    <p:sldId id="263" r:id="rId14"/>
    <p:sldId id="269" r:id="rId15"/>
    <p:sldId id="266" r:id="rId1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C11AA2C7-BB85-4EAF-A06F-B13D20EEA2F4}" type="datetimeFigureOut">
              <a:rPr lang="es-ES" smtClean="0"/>
              <a:t>17/10/2024</a:t>
            </a:fld>
            <a:endParaRPr lang="es-E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s-E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01DA37AF-CFEF-4CA5-8FF0-6D02AEF84CC6}" type="slidenum">
              <a:rPr lang="es-ES" smtClean="0"/>
              <a:t>‹Nº›</a:t>
            </a:fld>
            <a:endParaRPr lang="es-ES"/>
          </a:p>
        </p:txBody>
      </p:sp>
    </p:spTree>
    <p:extLst>
      <p:ext uri="{BB962C8B-B14F-4D97-AF65-F5344CB8AC3E}">
        <p14:creationId xmlns:p14="http://schemas.microsoft.com/office/powerpoint/2010/main" val="16225387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11AA2C7-BB85-4EAF-A06F-B13D20EEA2F4}" type="datetimeFigureOut">
              <a:rPr lang="es-ES" smtClean="0"/>
              <a:t>17/10/2024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1DA37AF-CFEF-4CA5-8FF0-6D02AEF84CC6}" type="slidenum">
              <a:rPr lang="es-ES" smtClean="0"/>
              <a:t>‹Nº›</a:t>
            </a:fld>
            <a:endParaRPr lang="es-ES"/>
          </a:p>
        </p:txBody>
      </p:sp>
    </p:spTree>
    <p:extLst>
      <p:ext uri="{BB962C8B-B14F-4D97-AF65-F5344CB8AC3E}">
        <p14:creationId xmlns:p14="http://schemas.microsoft.com/office/powerpoint/2010/main" val="378232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11AA2C7-BB85-4EAF-A06F-B13D20EEA2F4}" type="datetimeFigureOut">
              <a:rPr lang="es-ES" smtClean="0"/>
              <a:t>17/10/2024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1DA37AF-CFEF-4CA5-8FF0-6D02AEF84CC6}" type="slidenum">
              <a:rPr lang="es-ES" smtClean="0"/>
              <a:t>‹Nº›</a:t>
            </a:fld>
            <a:endParaRPr lang="es-ES"/>
          </a:p>
        </p:txBody>
      </p:sp>
    </p:spTree>
    <p:extLst>
      <p:ext uri="{BB962C8B-B14F-4D97-AF65-F5344CB8AC3E}">
        <p14:creationId xmlns:p14="http://schemas.microsoft.com/office/powerpoint/2010/main" val="1193090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11AA2C7-BB85-4EAF-A06F-B13D20EEA2F4}" type="datetimeFigureOut">
              <a:rPr lang="es-ES" smtClean="0"/>
              <a:t>17/10/2024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01DA37AF-CFEF-4CA5-8FF0-6D02AEF84CC6}" type="slidenum">
              <a:rPr lang="es-ES" smtClean="0"/>
              <a:t>‹Nº›</a:t>
            </a:fld>
            <a:endParaRPr lang="es-ES"/>
          </a:p>
        </p:txBody>
      </p:sp>
    </p:spTree>
    <p:extLst>
      <p:ext uri="{BB962C8B-B14F-4D97-AF65-F5344CB8AC3E}">
        <p14:creationId xmlns:p14="http://schemas.microsoft.com/office/powerpoint/2010/main" val="3111905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11AA2C7-BB85-4EAF-A06F-B13D20EEA2F4}" type="datetimeFigureOut">
              <a:rPr lang="es-ES" smtClean="0"/>
              <a:t>17/10/2024</a:t>
            </a:fld>
            <a:endParaRPr lang="es-E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s-ES"/>
          </a:p>
        </p:txBody>
      </p:sp>
      <p:sp>
        <p:nvSpPr>
          <p:cNvPr id="6" name="Slide Number Placeholder 5"/>
          <p:cNvSpPr>
            <a:spLocks noGrp="1"/>
          </p:cNvSpPr>
          <p:nvPr>
            <p:ph type="sldNum" sz="quarter" idx="12"/>
          </p:nvPr>
        </p:nvSpPr>
        <p:spPr>
          <a:xfrm>
            <a:off x="8604504" y="5211060"/>
            <a:ext cx="2112264" cy="228600"/>
          </a:xfrm>
        </p:spPr>
        <p:txBody>
          <a:bodyPr/>
          <a:lstStyle/>
          <a:p>
            <a:fld id="{01DA37AF-CFEF-4CA5-8FF0-6D02AEF84CC6}" type="slidenum">
              <a:rPr lang="es-ES" smtClean="0"/>
              <a:t>‹Nº›</a:t>
            </a:fld>
            <a:endParaRPr lang="es-ES"/>
          </a:p>
        </p:txBody>
      </p:sp>
    </p:spTree>
    <p:extLst>
      <p:ext uri="{BB962C8B-B14F-4D97-AF65-F5344CB8AC3E}">
        <p14:creationId xmlns:p14="http://schemas.microsoft.com/office/powerpoint/2010/main" val="47035349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11AA2C7-BB85-4EAF-A06F-B13D20EEA2F4}" type="datetimeFigureOut">
              <a:rPr lang="es-ES" smtClean="0"/>
              <a:t>17/10/2024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1DA37AF-CFEF-4CA5-8FF0-6D02AEF84CC6}" type="slidenum">
              <a:rPr lang="es-ES" smtClean="0"/>
              <a:t>‹Nº›</a:t>
            </a:fld>
            <a:endParaRPr lang="es-ES"/>
          </a:p>
        </p:txBody>
      </p:sp>
    </p:spTree>
    <p:extLst>
      <p:ext uri="{BB962C8B-B14F-4D97-AF65-F5344CB8AC3E}">
        <p14:creationId xmlns:p14="http://schemas.microsoft.com/office/powerpoint/2010/main" val="138429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11AA2C7-BB85-4EAF-A06F-B13D20EEA2F4}" type="datetimeFigureOut">
              <a:rPr lang="es-ES" smtClean="0"/>
              <a:t>17/10/2024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01DA37AF-CFEF-4CA5-8FF0-6D02AEF84CC6}" type="slidenum">
              <a:rPr lang="es-ES" smtClean="0"/>
              <a:t>‹Nº›</a:t>
            </a:fld>
            <a:endParaRPr lang="es-ES"/>
          </a:p>
        </p:txBody>
      </p:sp>
    </p:spTree>
    <p:extLst>
      <p:ext uri="{BB962C8B-B14F-4D97-AF65-F5344CB8AC3E}">
        <p14:creationId xmlns:p14="http://schemas.microsoft.com/office/powerpoint/2010/main" val="3038933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11AA2C7-BB85-4EAF-A06F-B13D20EEA2F4}" type="datetimeFigureOut">
              <a:rPr lang="es-ES" smtClean="0"/>
              <a:t>17/10/2024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01DA37AF-CFEF-4CA5-8FF0-6D02AEF84CC6}" type="slidenum">
              <a:rPr lang="es-ES" smtClean="0"/>
              <a:t>‹Nº›</a:t>
            </a:fld>
            <a:endParaRPr lang="es-ES"/>
          </a:p>
        </p:txBody>
      </p:sp>
    </p:spTree>
    <p:extLst>
      <p:ext uri="{BB962C8B-B14F-4D97-AF65-F5344CB8AC3E}">
        <p14:creationId xmlns:p14="http://schemas.microsoft.com/office/powerpoint/2010/main" val="1521394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AA2C7-BB85-4EAF-A06F-B13D20EEA2F4}" type="datetimeFigureOut">
              <a:rPr lang="es-ES" smtClean="0"/>
              <a:t>17/10/2024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01DA37AF-CFEF-4CA5-8FF0-6D02AEF84CC6}" type="slidenum">
              <a:rPr lang="es-ES" smtClean="0"/>
              <a:t>‹Nº›</a:t>
            </a:fld>
            <a:endParaRPr lang="es-ES"/>
          </a:p>
        </p:txBody>
      </p:sp>
    </p:spTree>
    <p:extLst>
      <p:ext uri="{BB962C8B-B14F-4D97-AF65-F5344CB8AC3E}">
        <p14:creationId xmlns:p14="http://schemas.microsoft.com/office/powerpoint/2010/main" val="2987762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8" name="Date Placeholder 7"/>
          <p:cNvSpPr>
            <a:spLocks noGrp="1"/>
          </p:cNvSpPr>
          <p:nvPr>
            <p:ph type="dt" sz="half" idx="10"/>
          </p:nvPr>
        </p:nvSpPr>
        <p:spPr/>
        <p:txBody>
          <a:bodyPr/>
          <a:lstStyle/>
          <a:p>
            <a:fld id="{C11AA2C7-BB85-4EAF-A06F-B13D20EEA2F4}" type="datetimeFigureOut">
              <a:rPr lang="es-ES" smtClean="0"/>
              <a:t>17/10/2024</a:t>
            </a:fld>
            <a:endParaRPr lang="es-ES"/>
          </a:p>
        </p:txBody>
      </p:sp>
      <p:sp>
        <p:nvSpPr>
          <p:cNvPr id="9" name="Footer Placeholder 8"/>
          <p:cNvSpPr>
            <a:spLocks noGrp="1"/>
          </p:cNvSpPr>
          <p:nvPr>
            <p:ph type="ftr" sz="quarter" idx="11"/>
          </p:nvPr>
        </p:nvSpPr>
        <p:spPr/>
        <p:txBody>
          <a:bodyPr/>
          <a:lstStyle>
            <a:lvl1pPr algn="r">
              <a:defRPr/>
            </a:lvl1pPr>
          </a:lstStyle>
          <a:p>
            <a:endParaRPr lang="es-E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01DA37AF-CFEF-4CA5-8FF0-6D02AEF84CC6}" type="slidenum">
              <a:rPr lang="es-ES" smtClean="0"/>
              <a:t>‹Nº›</a:t>
            </a:fld>
            <a:endParaRPr lang="es-E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612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C11AA2C7-BB85-4EAF-A06F-B13D20EEA2F4}" type="datetimeFigureOut">
              <a:rPr lang="es-ES" smtClean="0"/>
              <a:t>17/10/2024</a:t>
            </a:fld>
            <a:endParaRPr lang="es-E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s-E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01DA37AF-CFEF-4CA5-8FF0-6D02AEF84CC6}" type="slidenum">
              <a:rPr lang="es-ES" smtClean="0"/>
              <a:t>‹Nº›</a:t>
            </a:fld>
            <a:endParaRPr lang="es-E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1054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11AA2C7-BB85-4EAF-A06F-B13D20EEA2F4}" type="datetimeFigureOut">
              <a:rPr lang="es-ES" smtClean="0"/>
              <a:t>17/10/2024</a:t>
            </a:fld>
            <a:endParaRPr lang="es-E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s-E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01DA37AF-CFEF-4CA5-8FF0-6D02AEF84CC6}" type="slidenum">
              <a:rPr lang="es-ES" smtClean="0"/>
              <a:t>‹Nº›</a:t>
            </a:fld>
            <a:endParaRPr lang="es-ES"/>
          </a:p>
        </p:txBody>
      </p:sp>
    </p:spTree>
    <p:extLst>
      <p:ext uri="{BB962C8B-B14F-4D97-AF65-F5344CB8AC3E}">
        <p14:creationId xmlns:p14="http://schemas.microsoft.com/office/powerpoint/2010/main" val="3104046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9.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11.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sz="11500" dirty="0" smtClean="0">
                <a:latin typeface="Gabriola" panose="04040605051002020D02" pitchFamily="82" charset="0"/>
              </a:rPr>
              <a:t>ACOGIDA</a:t>
            </a:r>
            <a:endParaRPr lang="es-ES" sz="11500" dirty="0">
              <a:latin typeface="Gabriola" panose="04040605051002020D02" pitchFamily="82" charset="0"/>
            </a:endParaRPr>
          </a:p>
        </p:txBody>
      </p:sp>
      <p:sp>
        <p:nvSpPr>
          <p:cNvPr id="3" name="Subtítulo 2"/>
          <p:cNvSpPr>
            <a:spLocks noGrp="1"/>
          </p:cNvSpPr>
          <p:nvPr>
            <p:ph type="subTitle" idx="1"/>
          </p:nvPr>
        </p:nvSpPr>
        <p:spPr/>
        <p:txBody>
          <a:bodyPr/>
          <a:lstStyle/>
          <a:p>
            <a:r>
              <a:rPr lang="es-ES" dirty="0" smtClean="0"/>
              <a:t>En un Cursillo Prematrimonial</a:t>
            </a:r>
            <a:endParaRPr lang="es-ES" dirty="0"/>
          </a:p>
        </p:txBody>
      </p:sp>
    </p:spTree>
    <p:extLst>
      <p:ext uri="{BB962C8B-B14F-4D97-AF65-F5344CB8AC3E}">
        <p14:creationId xmlns:p14="http://schemas.microsoft.com/office/powerpoint/2010/main" val="105471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4" name="SI ESTÃS ENAMORADO Â¡NO TE CAS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6800" y="436117"/>
            <a:ext cx="10153716" cy="5710888"/>
          </a:xfrm>
        </p:spPr>
      </p:pic>
      <p:sp>
        <p:nvSpPr>
          <p:cNvPr id="5" name="Rectángulo 4"/>
          <p:cNvSpPr/>
          <p:nvPr/>
        </p:nvSpPr>
        <p:spPr>
          <a:xfrm>
            <a:off x="10924841" y="6168816"/>
            <a:ext cx="1079142" cy="369332"/>
          </a:xfrm>
          <a:prstGeom prst="rect">
            <a:avLst/>
          </a:prstGeom>
        </p:spPr>
        <p:txBody>
          <a:bodyPr wrap="none">
            <a:spAutoFit/>
          </a:bodyPr>
          <a:lstStyle/>
          <a:p>
            <a:pPr algn="r"/>
            <a:r>
              <a:rPr lang="es-ES" dirty="0">
                <a:hlinkClick r:id="rId5" action="ppaction://hlinksldjump"/>
              </a:rPr>
              <a:t>VOLVER</a:t>
            </a:r>
            <a:endParaRPr lang="es-ES" dirty="0"/>
          </a:p>
        </p:txBody>
      </p:sp>
    </p:spTree>
    <p:extLst>
      <p:ext uri="{BB962C8B-B14F-4D97-AF65-F5344CB8AC3E}">
        <p14:creationId xmlns:p14="http://schemas.microsoft.com/office/powerpoint/2010/main" val="1006437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Introducción</a:t>
            </a:r>
            <a:endParaRPr lang="es-ES"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405" y="1761049"/>
            <a:ext cx="6441621" cy="4286606"/>
          </a:xfrm>
          <a:prstGeom prst="rect">
            <a:avLst/>
          </a:prstGeom>
        </p:spPr>
      </p:pic>
      <p:sp>
        <p:nvSpPr>
          <p:cNvPr id="3" name="Marcador de contenido 2"/>
          <p:cNvSpPr>
            <a:spLocks noGrp="1"/>
          </p:cNvSpPr>
          <p:nvPr>
            <p:ph idx="1"/>
          </p:nvPr>
        </p:nvSpPr>
        <p:spPr/>
        <p:txBody>
          <a:bodyPr/>
          <a:lstStyle/>
          <a:p>
            <a:r>
              <a:rPr lang="es-ES" sz="2400" b="1" dirty="0" smtClean="0"/>
              <a:t>Agradecimiento.</a:t>
            </a:r>
          </a:p>
          <a:p>
            <a:endParaRPr lang="es-ES" sz="2400" b="1" dirty="0" smtClean="0"/>
          </a:p>
          <a:p>
            <a:r>
              <a:rPr lang="es-ES" sz="2400" b="1" dirty="0" smtClean="0"/>
              <a:t>Sorpresa inicial.</a:t>
            </a:r>
          </a:p>
          <a:p>
            <a:endParaRPr lang="es-ES" sz="2400" b="1" dirty="0" smtClean="0"/>
          </a:p>
          <a:p>
            <a:r>
              <a:rPr lang="es-ES" sz="2400" b="1" dirty="0" smtClean="0"/>
              <a:t>¿Qué no es un Cursillo Prematrimonial?</a:t>
            </a:r>
          </a:p>
          <a:p>
            <a:endParaRPr lang="es-ES" sz="2400" b="1" dirty="0" smtClean="0"/>
          </a:p>
          <a:p>
            <a:r>
              <a:rPr lang="es-ES" sz="2400" b="1" dirty="0" smtClean="0"/>
              <a:t>¿Qué es un Cursillo Prematrimonial?</a:t>
            </a:r>
          </a:p>
          <a:p>
            <a:endParaRPr lang="es-ES" sz="2400" dirty="0" smtClean="0"/>
          </a:p>
          <a:p>
            <a:pPr marL="0" indent="0">
              <a:buNone/>
            </a:pPr>
            <a:endParaRPr lang="es-ES" sz="2400" dirty="0"/>
          </a:p>
          <a:p>
            <a:endParaRPr lang="es-ES" dirty="0" smtClean="0"/>
          </a:p>
          <a:p>
            <a:endParaRPr lang="es-ES" dirty="0"/>
          </a:p>
          <a:p>
            <a:endParaRPr lang="es-ES" dirty="0" smtClean="0"/>
          </a:p>
          <a:p>
            <a:endParaRPr lang="es-ES" dirty="0"/>
          </a:p>
          <a:p>
            <a:endParaRPr lang="es-ES" dirty="0" smtClean="0"/>
          </a:p>
          <a:p>
            <a:endParaRPr lang="es-ES" dirty="0"/>
          </a:p>
          <a:p>
            <a:endParaRPr lang="es-ES" dirty="0" smtClean="0"/>
          </a:p>
        </p:txBody>
      </p:sp>
      <p:sp>
        <p:nvSpPr>
          <p:cNvPr id="5" name="Rectángulo 4"/>
          <p:cNvSpPr/>
          <p:nvPr/>
        </p:nvSpPr>
        <p:spPr>
          <a:xfrm>
            <a:off x="10767526" y="6213676"/>
            <a:ext cx="1079142" cy="369332"/>
          </a:xfrm>
          <a:prstGeom prst="rect">
            <a:avLst/>
          </a:prstGeom>
        </p:spPr>
        <p:txBody>
          <a:bodyPr wrap="none">
            <a:spAutoFit/>
          </a:bodyPr>
          <a:lstStyle/>
          <a:p>
            <a:pPr algn="r"/>
            <a:r>
              <a:rPr lang="es-ES" dirty="0">
                <a:hlinkClick r:id="rId3" action="ppaction://hlinksldjump"/>
              </a:rPr>
              <a:t>VOLVER</a:t>
            </a:r>
            <a:endParaRPr lang="es-ES" dirty="0"/>
          </a:p>
        </p:txBody>
      </p:sp>
    </p:spTree>
    <p:extLst>
      <p:ext uri="{BB962C8B-B14F-4D97-AF65-F5344CB8AC3E}">
        <p14:creationId xmlns:p14="http://schemas.microsoft.com/office/powerpoint/2010/main" val="1516887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800" y="504944"/>
            <a:ext cx="10058400" cy="1371600"/>
          </a:xfrm>
        </p:spPr>
        <p:txBody>
          <a:bodyPr/>
          <a:lstStyle/>
          <a:p>
            <a:r>
              <a:rPr lang="es-ES" dirty="0" smtClean="0"/>
              <a:t>Decisión vital</a:t>
            </a:r>
            <a:endParaRPr lang="es-ES" dirty="0"/>
          </a:p>
        </p:txBody>
      </p:sp>
      <p:sp>
        <p:nvSpPr>
          <p:cNvPr id="3" name="Marcador de contenido 2"/>
          <p:cNvSpPr>
            <a:spLocks noGrp="1"/>
          </p:cNvSpPr>
          <p:nvPr>
            <p:ph idx="1"/>
          </p:nvPr>
        </p:nvSpPr>
        <p:spPr>
          <a:xfrm>
            <a:off x="1066800" y="1876546"/>
            <a:ext cx="10058400" cy="4357106"/>
          </a:xfrm>
        </p:spPr>
        <p:txBody>
          <a:bodyPr>
            <a:noAutofit/>
          </a:bodyPr>
          <a:lstStyle/>
          <a:p>
            <a:r>
              <a:rPr lang="es-ES" sz="2400" b="1" dirty="0" smtClean="0"/>
              <a:t>Toma de decisiones.</a:t>
            </a:r>
          </a:p>
          <a:p>
            <a:endParaRPr lang="es-ES" sz="2400" b="1" dirty="0" smtClean="0"/>
          </a:p>
          <a:p>
            <a:r>
              <a:rPr lang="es-ES" sz="2400" b="1" dirty="0" smtClean="0"/>
              <a:t>“La decisión”.</a:t>
            </a:r>
          </a:p>
          <a:p>
            <a:endParaRPr lang="es-ES" sz="2400" b="1" dirty="0" smtClean="0"/>
          </a:p>
          <a:p>
            <a:r>
              <a:rPr lang="es-ES" sz="2400" b="1" dirty="0" smtClean="0"/>
              <a:t>Pararse a pensar.</a:t>
            </a:r>
          </a:p>
          <a:p>
            <a:endParaRPr lang="es-ES" sz="2400" b="1" dirty="0" smtClean="0"/>
          </a:p>
          <a:p>
            <a:r>
              <a:rPr lang="es-ES" sz="2400" b="1" dirty="0" smtClean="0"/>
              <a:t>Conocerse.</a:t>
            </a:r>
          </a:p>
          <a:p>
            <a:endParaRPr lang="es-ES" sz="2400" b="1" dirty="0" smtClean="0"/>
          </a:p>
          <a:p>
            <a:r>
              <a:rPr lang="es-ES" sz="2400" b="1" dirty="0" smtClean="0"/>
              <a:t>Sobre qué decidimos.</a:t>
            </a:r>
            <a:endParaRPr lang="es-ES" sz="24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3316" y="2657878"/>
            <a:ext cx="5692877" cy="3957503"/>
          </a:xfrm>
          <a:prstGeom prst="rect">
            <a:avLst/>
          </a:prstGeom>
        </p:spPr>
      </p:pic>
    </p:spTree>
    <p:extLst>
      <p:ext uri="{BB962C8B-B14F-4D97-AF65-F5344CB8AC3E}">
        <p14:creationId xmlns:p14="http://schemas.microsoft.com/office/powerpoint/2010/main" val="2707969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Fundamental</a:t>
            </a:r>
            <a:endParaRPr lang="es-ES" dirty="0"/>
          </a:p>
        </p:txBody>
      </p:sp>
      <p:sp>
        <p:nvSpPr>
          <p:cNvPr id="3" name="Marcador de contenido 2"/>
          <p:cNvSpPr>
            <a:spLocks noGrp="1"/>
          </p:cNvSpPr>
          <p:nvPr>
            <p:ph idx="1"/>
          </p:nvPr>
        </p:nvSpPr>
        <p:spPr>
          <a:xfrm>
            <a:off x="1066800" y="1896638"/>
            <a:ext cx="10058400" cy="1633138"/>
          </a:xfrm>
        </p:spPr>
        <p:txBody>
          <a:bodyPr>
            <a:normAutofit/>
          </a:bodyPr>
          <a:lstStyle/>
          <a:p>
            <a:pPr marL="0" indent="0" algn="ctr">
              <a:buNone/>
            </a:pPr>
            <a:r>
              <a:rPr lang="es-ES" sz="9600" b="1" dirty="0" smtClean="0">
                <a:effectLst>
                  <a:outerShdw blurRad="38100" dist="38100" dir="2700000" algn="tl">
                    <a:srgbClr val="000000">
                      <a:alpha val="43137"/>
                    </a:srgbClr>
                  </a:outerShdw>
                </a:effectLst>
              </a:rPr>
              <a:t>¡NO OS CASEIS!</a:t>
            </a:r>
            <a:endParaRPr lang="es-ES" sz="9600" b="1" dirty="0">
              <a:effectLst>
                <a:outerShdw blurRad="38100" dist="38100" dir="2700000" algn="tl">
                  <a:srgbClr val="000000">
                    <a:alpha val="43137"/>
                  </a:srgbClr>
                </a:outerShdw>
              </a:effectLst>
            </a:endParaRPr>
          </a:p>
        </p:txBody>
      </p:sp>
      <p:sp>
        <p:nvSpPr>
          <p:cNvPr id="4" name="Marcador de contenido 2"/>
          <p:cNvSpPr txBox="1">
            <a:spLocks/>
          </p:cNvSpPr>
          <p:nvPr/>
        </p:nvSpPr>
        <p:spPr>
          <a:xfrm>
            <a:off x="983225" y="3769687"/>
            <a:ext cx="10058400" cy="1633138"/>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ctr">
              <a:buFont typeface="Garamond" pitchFamily="18" charset="0"/>
              <a:buNone/>
            </a:pPr>
            <a:r>
              <a:rPr lang="es-ES" sz="9600" b="1" dirty="0" smtClean="0">
                <a:solidFill>
                  <a:schemeClr val="tx2">
                    <a:lumMod val="75000"/>
                  </a:schemeClr>
                </a:solidFill>
                <a:effectLst>
                  <a:outerShdw blurRad="38100" dist="38100" dir="2700000" algn="tl">
                    <a:srgbClr val="000000">
                      <a:alpha val="43137"/>
                    </a:srgbClr>
                  </a:outerShdw>
                </a:effectLst>
              </a:rPr>
              <a:t>¡SIN JESUCRISTO!</a:t>
            </a:r>
            <a:endParaRPr lang="es-ES" sz="9600" b="1" dirty="0">
              <a:solidFill>
                <a:schemeClr val="tx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835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anim calcmode="lin" valueType="num">
                                      <p:cBhvr>
                                        <p:cTn id="8"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250"/>
                                        <p:tgtEl>
                                          <p:spTgt spid="4">
                                            <p:txEl>
                                              <p:pRg st="0" end="0"/>
                                            </p:txEl>
                                          </p:spTgt>
                                        </p:tgtEl>
                                      </p:cBhvr>
                                    </p:animEffect>
                                    <p:anim calcmode="lin" valueType="num">
                                      <p:cBhvr>
                                        <p:cTn id="15" dur="12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2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Oración de los novios</a:t>
            </a:r>
            <a:endParaRPr lang="es-ES" dirty="0"/>
          </a:p>
        </p:txBody>
      </p:sp>
      <p:sp>
        <p:nvSpPr>
          <p:cNvPr id="3" name="Marcador de contenido 2"/>
          <p:cNvSpPr>
            <a:spLocks noGrp="1"/>
          </p:cNvSpPr>
          <p:nvPr>
            <p:ph idx="1"/>
          </p:nvPr>
        </p:nvSpPr>
        <p:spPr/>
        <p:txBody>
          <a:bodyPr>
            <a:normAutofit fontScale="92500" lnSpcReduction="10000"/>
          </a:bodyPr>
          <a:lstStyle/>
          <a:p>
            <a:pPr marL="0" indent="0">
              <a:buNone/>
            </a:pPr>
            <a:r>
              <a:rPr lang="es-ES" dirty="0"/>
              <a:t>En mi corazón, Señor, se ha encendido el amor por una criatura </a:t>
            </a:r>
            <a:br>
              <a:rPr lang="es-ES" dirty="0"/>
            </a:br>
            <a:r>
              <a:rPr lang="es-ES" dirty="0"/>
              <a:t>que tú conoces y amas. Tú mismo me la has hecho encontrar,  me la has presentado. </a:t>
            </a:r>
          </a:p>
          <a:p>
            <a:pPr marL="0" indent="0">
              <a:buNone/>
            </a:pPr>
            <a:r>
              <a:rPr lang="es-ES" dirty="0"/>
              <a:t>Te doy gracias por este don que me llena de alegría profunda, </a:t>
            </a:r>
            <a:br>
              <a:rPr lang="es-ES" dirty="0"/>
            </a:br>
            <a:r>
              <a:rPr lang="es-ES" dirty="0"/>
              <a:t>me hace semejante a Ti, que eres amor, y me hace comprender el valor de la vida que me has dado.</a:t>
            </a:r>
          </a:p>
          <a:p>
            <a:pPr marL="0" indent="0">
              <a:buNone/>
            </a:pPr>
            <a:r>
              <a:rPr lang="es-ES" dirty="0"/>
              <a:t>Haz que no malgaste esta riqueza que tú has puesto en mi corazón: enséñame que el amor es don y que no puede mezclarse </a:t>
            </a:r>
            <a:br>
              <a:rPr lang="es-ES" dirty="0"/>
            </a:br>
            <a:r>
              <a:rPr lang="es-ES" dirty="0"/>
              <a:t>con ningún egoísmo; que el amor es puro y que no puede quedar en ninguna bajeza; que el amor es fecundo y desde hoy debe producir un nuevo modo de vivir en los dos.</a:t>
            </a:r>
          </a:p>
          <a:p>
            <a:pPr marL="0" indent="0">
              <a:buNone/>
            </a:pPr>
            <a:r>
              <a:rPr lang="es-ES" dirty="0"/>
              <a:t>Te pido, Señor, por quien me espera y piensa en mí; por quien camina a mi lado; haznos dignos el uno del otro; que seamos ayuda y modelo.</a:t>
            </a:r>
          </a:p>
          <a:p>
            <a:pPr marL="0" indent="0">
              <a:buNone/>
            </a:pPr>
            <a:r>
              <a:rPr lang="es-ES" dirty="0"/>
              <a:t>Ayúdanos en nuestra preparación al matrimonio, a su grandeza, </a:t>
            </a:r>
            <a:br>
              <a:rPr lang="es-ES" dirty="0"/>
            </a:br>
            <a:r>
              <a:rPr lang="es-ES" dirty="0"/>
              <a:t>a su responsabilidad, a fin de que desde ahora nuestras almas </a:t>
            </a:r>
            <a:br>
              <a:rPr lang="es-ES" dirty="0"/>
            </a:br>
            <a:r>
              <a:rPr lang="es-ES" dirty="0"/>
              <a:t>dominen nuestros pensamientos y los conduzcan en el amor.</a:t>
            </a:r>
          </a:p>
        </p:txBody>
      </p:sp>
    </p:spTree>
    <p:extLst>
      <p:ext uri="{BB962C8B-B14F-4D97-AF65-F5344CB8AC3E}">
        <p14:creationId xmlns:p14="http://schemas.microsoft.com/office/powerpoint/2010/main" val="3375942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Material para entregar a los novios</a:t>
            </a:r>
            <a:endParaRPr lang="es-ES" dirty="0"/>
          </a:p>
        </p:txBody>
      </p:sp>
      <p:sp>
        <p:nvSpPr>
          <p:cNvPr id="3" name="Marcador de contenido 2"/>
          <p:cNvSpPr>
            <a:spLocks noGrp="1"/>
          </p:cNvSpPr>
          <p:nvPr>
            <p:ph idx="1"/>
          </p:nvPr>
        </p:nvSpPr>
        <p:spPr/>
        <p:txBody>
          <a:bodyPr/>
          <a:lstStyle/>
          <a:p>
            <a:r>
              <a:rPr lang="es-ES" dirty="0" smtClean="0"/>
              <a:t>Lista con calendario, horario, temas y teléfonos de contacto.</a:t>
            </a:r>
          </a:p>
          <a:p>
            <a:r>
              <a:rPr lang="es-ES" dirty="0" smtClean="0"/>
              <a:t>Preguntas para dialogar.</a:t>
            </a:r>
          </a:p>
          <a:p>
            <a:r>
              <a:rPr lang="es-ES" dirty="0" smtClean="0"/>
              <a:t>Oración de los novios.</a:t>
            </a:r>
            <a:endParaRPr lang="es-ES" dirty="0"/>
          </a:p>
        </p:txBody>
      </p:sp>
    </p:spTree>
    <p:extLst>
      <p:ext uri="{BB962C8B-B14F-4D97-AF65-F5344CB8AC3E}">
        <p14:creationId xmlns:p14="http://schemas.microsoft.com/office/powerpoint/2010/main" val="3871729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S" dirty="0"/>
              <a:t>Valor humano y cristiano</a:t>
            </a:r>
            <a:br>
              <a:rPr lang="es-ES" dirty="0"/>
            </a:br>
            <a:endParaRPr lang="es-E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8946" y="1565515"/>
            <a:ext cx="9094107" cy="4740304"/>
          </a:xfrm>
        </p:spPr>
      </p:pic>
    </p:spTree>
    <p:extLst>
      <p:ext uri="{BB962C8B-B14F-4D97-AF65-F5344CB8AC3E}">
        <p14:creationId xmlns:p14="http://schemas.microsoft.com/office/powerpoint/2010/main" val="3420785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Nuestra propuesta</a:t>
            </a:r>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4131" y="1205275"/>
            <a:ext cx="3927833" cy="5332084"/>
          </a:xfrm>
          <a:prstGeom prst="rect">
            <a:avLst/>
          </a:prstGeom>
        </p:spPr>
      </p:pic>
      <p:sp>
        <p:nvSpPr>
          <p:cNvPr id="3" name="Marcador de contenido 2"/>
          <p:cNvSpPr>
            <a:spLocks noGrp="1"/>
          </p:cNvSpPr>
          <p:nvPr>
            <p:ph idx="1"/>
          </p:nvPr>
        </p:nvSpPr>
        <p:spPr/>
        <p:txBody>
          <a:bodyPr>
            <a:normAutofit lnSpcReduction="10000"/>
          </a:bodyPr>
          <a:lstStyle/>
          <a:p>
            <a:r>
              <a:rPr lang="es-ES" sz="3200" b="1" dirty="0" smtClean="0"/>
              <a:t>No somos maestros.</a:t>
            </a:r>
          </a:p>
          <a:p>
            <a:endParaRPr lang="es-ES" sz="3200" b="1" dirty="0" smtClean="0"/>
          </a:p>
          <a:p>
            <a:r>
              <a:rPr lang="es-ES" sz="3200" b="1" dirty="0" smtClean="0"/>
              <a:t>Testimonial (MCC).</a:t>
            </a:r>
          </a:p>
          <a:p>
            <a:endParaRPr lang="es-ES" sz="3200" b="1" dirty="0" smtClean="0"/>
          </a:p>
          <a:p>
            <a:r>
              <a:rPr lang="es-ES" sz="3200" b="1" dirty="0" smtClean="0"/>
              <a:t>Dispuestos a mostrar nuestra vida.</a:t>
            </a:r>
          </a:p>
          <a:p>
            <a:endParaRPr lang="es-ES" sz="3200" b="1" dirty="0" smtClean="0"/>
          </a:p>
          <a:p>
            <a:r>
              <a:rPr lang="es-ES" sz="3200" b="1" dirty="0" smtClean="0"/>
              <a:t>Primer anuncio.</a:t>
            </a:r>
          </a:p>
          <a:p>
            <a:endParaRPr lang="es-ES" sz="3200" dirty="0"/>
          </a:p>
        </p:txBody>
      </p:sp>
    </p:spTree>
    <p:extLst>
      <p:ext uri="{BB962C8B-B14F-4D97-AF65-F5344CB8AC3E}">
        <p14:creationId xmlns:p14="http://schemas.microsoft.com/office/powerpoint/2010/main" val="2202207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Finalidad de la Acogida</a:t>
            </a:r>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799" y="2113937"/>
            <a:ext cx="7747068" cy="4434349"/>
          </a:xfrm>
          <a:prstGeom prst="rect">
            <a:avLst/>
          </a:prstGeom>
        </p:spPr>
      </p:pic>
      <p:sp>
        <p:nvSpPr>
          <p:cNvPr id="3" name="Marcador de contenido 2"/>
          <p:cNvSpPr>
            <a:spLocks noGrp="1"/>
          </p:cNvSpPr>
          <p:nvPr>
            <p:ph idx="1"/>
          </p:nvPr>
        </p:nvSpPr>
        <p:spPr/>
        <p:txBody>
          <a:bodyPr>
            <a:normAutofit/>
          </a:bodyPr>
          <a:lstStyle/>
          <a:p>
            <a:r>
              <a:rPr lang="es-ES" sz="2800" b="1" dirty="0" smtClean="0"/>
              <a:t>Romper el hielo.</a:t>
            </a:r>
          </a:p>
          <a:p>
            <a:r>
              <a:rPr lang="es-ES" sz="2800" b="1" dirty="0" smtClean="0"/>
              <a:t>Presentar a la Iglesia.</a:t>
            </a:r>
          </a:p>
          <a:p>
            <a:r>
              <a:rPr lang="es-ES" sz="2800" b="1" dirty="0" smtClean="0"/>
              <a:t>Presentar personas normales.</a:t>
            </a:r>
          </a:p>
          <a:p>
            <a:r>
              <a:rPr lang="es-ES" sz="2800" b="1" dirty="0" smtClean="0"/>
              <a:t>No juzgar.</a:t>
            </a:r>
          </a:p>
          <a:p>
            <a:r>
              <a:rPr lang="es-ES" sz="2800" b="1" dirty="0" smtClean="0"/>
              <a:t>Marcar el tono del Cursillo.</a:t>
            </a:r>
          </a:p>
          <a:p>
            <a:r>
              <a:rPr lang="es-ES" sz="2800" b="1" dirty="0" smtClean="0"/>
              <a:t>Crear un clima de familiaridad: ameno, participativo.</a:t>
            </a:r>
          </a:p>
          <a:p>
            <a:r>
              <a:rPr lang="es-ES" sz="2800" b="1" dirty="0" smtClean="0"/>
              <a:t>Que sientan que están en su casa. Queridos.</a:t>
            </a:r>
            <a:endParaRPr lang="es-ES" sz="2800" b="1" dirty="0"/>
          </a:p>
        </p:txBody>
      </p:sp>
    </p:spTree>
    <p:extLst>
      <p:ext uri="{BB962C8B-B14F-4D97-AF65-F5344CB8AC3E}">
        <p14:creationId xmlns:p14="http://schemas.microsoft.com/office/powerpoint/2010/main" val="38264158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Finalidad de la Acogida</a:t>
            </a:r>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9243" y="1406013"/>
            <a:ext cx="4375359" cy="4375359"/>
          </a:xfrm>
          <a:prstGeom prst="ellipse">
            <a:avLst/>
          </a:prstGeom>
          <a:ln>
            <a:noFill/>
          </a:ln>
          <a:effectLst>
            <a:softEdge rad="112500"/>
          </a:effectLst>
        </p:spPr>
      </p:pic>
      <p:sp>
        <p:nvSpPr>
          <p:cNvPr id="3" name="Marcador de contenido 2"/>
          <p:cNvSpPr>
            <a:spLocks noGrp="1"/>
          </p:cNvSpPr>
          <p:nvPr>
            <p:ph idx="1"/>
          </p:nvPr>
        </p:nvSpPr>
        <p:spPr/>
        <p:txBody>
          <a:bodyPr>
            <a:normAutofit/>
          </a:bodyPr>
          <a:lstStyle/>
          <a:p>
            <a:r>
              <a:rPr lang="es-ES" sz="2800" b="1" dirty="0" smtClean="0"/>
              <a:t>Mostrar la importancia del Cursillo.</a:t>
            </a:r>
          </a:p>
          <a:p>
            <a:r>
              <a:rPr lang="es-ES" sz="2800" b="1" dirty="0" smtClean="0"/>
              <a:t>Presentar el Cursillo y al equipo de matrimonios.</a:t>
            </a:r>
          </a:p>
          <a:p>
            <a:r>
              <a:rPr lang="es-ES" sz="2800" b="1" dirty="0" smtClean="0"/>
              <a:t>¿Qué no es un Cursillo?</a:t>
            </a:r>
          </a:p>
          <a:p>
            <a:r>
              <a:rPr lang="es-ES" sz="2800" b="1" dirty="0" smtClean="0"/>
              <a:t>¿Qué es un Cursillo?</a:t>
            </a:r>
          </a:p>
          <a:p>
            <a:r>
              <a:rPr lang="es-ES" sz="2800" b="1" dirty="0" smtClean="0"/>
              <a:t>Depurar motivaciones.</a:t>
            </a:r>
          </a:p>
          <a:p>
            <a:r>
              <a:rPr lang="es-ES" sz="2800" b="1" dirty="0" smtClean="0"/>
              <a:t>Suscitar conversaciones sobre temas poco habituales.</a:t>
            </a:r>
            <a:endParaRPr lang="es-ES" sz="2800" b="1" dirty="0"/>
          </a:p>
        </p:txBody>
      </p:sp>
    </p:spTree>
    <p:extLst>
      <p:ext uri="{BB962C8B-B14F-4D97-AF65-F5344CB8AC3E}">
        <p14:creationId xmlns:p14="http://schemas.microsoft.com/office/powerpoint/2010/main" val="3436889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800" y="219807"/>
            <a:ext cx="10058400" cy="1371600"/>
          </a:xfrm>
        </p:spPr>
        <p:txBody>
          <a:bodyPr/>
          <a:lstStyle/>
          <a:p>
            <a:r>
              <a:rPr lang="es-ES" dirty="0" smtClean="0"/>
              <a:t>Ejemplo práctico</a:t>
            </a:r>
            <a:endParaRPr lang="es-ES" dirty="0"/>
          </a:p>
        </p:txBody>
      </p:sp>
      <p:sp>
        <p:nvSpPr>
          <p:cNvPr id="3" name="Marcador de contenido 2"/>
          <p:cNvSpPr>
            <a:spLocks noGrp="1"/>
          </p:cNvSpPr>
          <p:nvPr>
            <p:ph idx="1"/>
          </p:nvPr>
        </p:nvSpPr>
        <p:spPr>
          <a:xfrm>
            <a:off x="1066800" y="1513181"/>
            <a:ext cx="10058400" cy="4907284"/>
          </a:xfrm>
        </p:spPr>
        <p:txBody>
          <a:bodyPr>
            <a:normAutofit lnSpcReduction="10000"/>
          </a:bodyPr>
          <a:lstStyle/>
          <a:p>
            <a:pPr algn="just"/>
            <a:r>
              <a:rPr lang="es-ES" sz="2400" b="1" dirty="0" smtClean="0"/>
              <a:t>Oración inicial</a:t>
            </a:r>
            <a:r>
              <a:rPr lang="es-ES" sz="2400" dirty="0" smtClean="0"/>
              <a:t>.</a:t>
            </a:r>
          </a:p>
          <a:p>
            <a:pPr algn="just"/>
            <a:r>
              <a:rPr lang="es-ES" sz="2400" b="1" dirty="0" smtClean="0"/>
              <a:t>Repaso lista de asistentes</a:t>
            </a:r>
            <a:r>
              <a:rPr lang="es-ES" sz="2400" dirty="0" smtClean="0"/>
              <a:t>.</a:t>
            </a:r>
          </a:p>
          <a:p>
            <a:pPr algn="just"/>
            <a:r>
              <a:rPr lang="es-ES" sz="2400" b="1" dirty="0" smtClean="0"/>
              <a:t>Fijar horario para el resto de días</a:t>
            </a:r>
            <a:r>
              <a:rPr lang="es-ES" sz="2400" dirty="0" smtClean="0"/>
              <a:t>.</a:t>
            </a:r>
          </a:p>
          <a:p>
            <a:pPr algn="just"/>
            <a:r>
              <a:rPr lang="es-ES" sz="2400" b="1" dirty="0" smtClean="0"/>
              <a:t>Indicaciones</a:t>
            </a:r>
            <a:r>
              <a:rPr lang="es-ES" sz="2400" dirty="0" smtClean="0"/>
              <a:t>.</a:t>
            </a:r>
          </a:p>
          <a:p>
            <a:pPr algn="just"/>
            <a:r>
              <a:rPr lang="es-ES" sz="2400" b="1" dirty="0"/>
              <a:t>Presentación del desarrollo del Cursillo y de los </a:t>
            </a:r>
            <a:r>
              <a:rPr lang="es-ES" sz="2400" b="1" dirty="0" smtClean="0"/>
              <a:t>temas.</a:t>
            </a:r>
          </a:p>
          <a:p>
            <a:pPr algn="just"/>
            <a:r>
              <a:rPr lang="es-ES" sz="2400" b="1" dirty="0"/>
              <a:t>Presentación del equipo de </a:t>
            </a:r>
            <a:r>
              <a:rPr lang="es-ES" sz="2400" b="1" dirty="0" smtClean="0"/>
              <a:t>matrimonios.</a:t>
            </a:r>
          </a:p>
          <a:p>
            <a:pPr algn="just"/>
            <a:r>
              <a:rPr lang="es-ES" sz="2400" b="1" dirty="0"/>
              <a:t>Presentación de las parejas de </a:t>
            </a:r>
            <a:r>
              <a:rPr lang="es-ES" sz="2400" b="1" dirty="0" smtClean="0"/>
              <a:t>novios.</a:t>
            </a:r>
          </a:p>
          <a:p>
            <a:pPr algn="just"/>
            <a:r>
              <a:rPr lang="es-ES" sz="2400" b="1" dirty="0" smtClean="0"/>
              <a:t>Introducción al Cursillo</a:t>
            </a:r>
            <a:r>
              <a:rPr lang="es-ES" sz="2400" dirty="0" smtClean="0"/>
              <a:t>.</a:t>
            </a:r>
          </a:p>
          <a:p>
            <a:pPr algn="just"/>
            <a:r>
              <a:rPr lang="es-ES" sz="2400" b="1" dirty="0"/>
              <a:t>Pregunta a los </a:t>
            </a:r>
            <a:r>
              <a:rPr lang="es-ES" sz="2400" b="1" dirty="0" smtClean="0"/>
              <a:t>novios.</a:t>
            </a:r>
          </a:p>
          <a:p>
            <a:pPr algn="just"/>
            <a:r>
              <a:rPr lang="es-ES" sz="2400" b="1" dirty="0"/>
              <a:t>Decisión vital</a:t>
            </a:r>
            <a:r>
              <a:rPr lang="es-ES" sz="2400" b="1" dirty="0" smtClean="0"/>
              <a:t>.</a:t>
            </a:r>
          </a:p>
          <a:p>
            <a:pPr algn="just"/>
            <a:r>
              <a:rPr lang="es-ES" sz="2400" b="1" dirty="0"/>
              <a:t>Oración de los novios.</a:t>
            </a:r>
          </a:p>
          <a:p>
            <a:pPr algn="just"/>
            <a:endParaRPr lang="es-ES" sz="2400" dirty="0" smtClean="0"/>
          </a:p>
          <a:p>
            <a:pPr algn="just"/>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4985" y="581141"/>
            <a:ext cx="2398033" cy="2398033"/>
          </a:xfrm>
          <a:prstGeom prst="rect">
            <a:avLst/>
          </a:prstGeom>
        </p:spPr>
      </p:pic>
    </p:spTree>
    <p:extLst>
      <p:ext uri="{BB962C8B-B14F-4D97-AF65-F5344CB8AC3E}">
        <p14:creationId xmlns:p14="http://schemas.microsoft.com/office/powerpoint/2010/main" val="10907752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800" y="219807"/>
            <a:ext cx="10058400" cy="1371600"/>
          </a:xfrm>
        </p:spPr>
        <p:txBody>
          <a:bodyPr/>
          <a:lstStyle/>
          <a:p>
            <a:r>
              <a:rPr lang="es-ES" dirty="0" smtClean="0"/>
              <a:t>Ejemplo práctico</a:t>
            </a:r>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469" y="455971"/>
            <a:ext cx="2857500" cy="1600200"/>
          </a:xfrm>
          <a:prstGeom prst="ellipse">
            <a:avLst/>
          </a:prstGeom>
          <a:ln>
            <a:noFill/>
          </a:ln>
          <a:effectLst>
            <a:softEdge rad="112500"/>
          </a:effectLst>
        </p:spPr>
      </p:pic>
      <p:sp>
        <p:nvSpPr>
          <p:cNvPr id="3" name="Marcador de contenido 2"/>
          <p:cNvSpPr>
            <a:spLocks noGrp="1"/>
          </p:cNvSpPr>
          <p:nvPr>
            <p:ph idx="1"/>
          </p:nvPr>
        </p:nvSpPr>
        <p:spPr>
          <a:xfrm>
            <a:off x="1066800" y="1513181"/>
            <a:ext cx="10058400" cy="4494325"/>
          </a:xfrm>
        </p:spPr>
        <p:txBody>
          <a:bodyPr>
            <a:normAutofit/>
          </a:bodyPr>
          <a:lstStyle/>
          <a:p>
            <a:pPr algn="just"/>
            <a:r>
              <a:rPr lang="es-ES" sz="2400" b="1" dirty="0" smtClean="0"/>
              <a:t>Oración inicial</a:t>
            </a:r>
            <a:r>
              <a:rPr lang="es-ES" sz="2400" dirty="0" smtClean="0"/>
              <a:t>: Padrenuestro.</a:t>
            </a:r>
          </a:p>
          <a:p>
            <a:pPr algn="just"/>
            <a:endParaRPr lang="es-ES" sz="2400" dirty="0" smtClean="0"/>
          </a:p>
          <a:p>
            <a:pPr algn="just"/>
            <a:r>
              <a:rPr lang="es-ES" sz="2400" b="1" dirty="0" smtClean="0"/>
              <a:t>Repaso lista de asistentes</a:t>
            </a:r>
            <a:r>
              <a:rPr lang="es-ES" sz="2400" dirty="0" smtClean="0"/>
              <a:t>: tomar nota de las posibles faltas y motivos.</a:t>
            </a:r>
          </a:p>
          <a:p>
            <a:pPr algn="just"/>
            <a:endParaRPr lang="es-ES" sz="2400" dirty="0" smtClean="0"/>
          </a:p>
          <a:p>
            <a:pPr algn="just"/>
            <a:r>
              <a:rPr lang="es-ES" sz="2400" b="1" dirty="0" smtClean="0"/>
              <a:t>Fijar horario para el resto de días</a:t>
            </a:r>
            <a:r>
              <a:rPr lang="es-ES" sz="2400" dirty="0" smtClean="0"/>
              <a:t>: preguntar si alguna persona, por turnos de trabajo, tiene alguna dificultad.</a:t>
            </a:r>
          </a:p>
          <a:p>
            <a:pPr algn="just"/>
            <a:endParaRPr lang="es-ES" sz="2400" dirty="0" smtClean="0"/>
          </a:p>
          <a:p>
            <a:pPr algn="just"/>
            <a:r>
              <a:rPr lang="es-ES" sz="2400" b="1" dirty="0"/>
              <a:t>Indicaciones</a:t>
            </a:r>
            <a:r>
              <a:rPr lang="es-ES" sz="2400" dirty="0"/>
              <a:t>: participación y discreción</a:t>
            </a:r>
            <a:r>
              <a:rPr lang="es-ES" sz="2400" dirty="0" smtClean="0"/>
              <a:t>.</a:t>
            </a:r>
          </a:p>
          <a:p>
            <a:pPr algn="just"/>
            <a:endParaRPr lang="es-ES" dirty="0"/>
          </a:p>
        </p:txBody>
      </p:sp>
    </p:spTree>
    <p:extLst>
      <p:ext uri="{BB962C8B-B14F-4D97-AF65-F5344CB8AC3E}">
        <p14:creationId xmlns:p14="http://schemas.microsoft.com/office/powerpoint/2010/main" val="2784914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800" y="219807"/>
            <a:ext cx="10058400" cy="1371600"/>
          </a:xfrm>
        </p:spPr>
        <p:txBody>
          <a:bodyPr/>
          <a:lstStyle/>
          <a:p>
            <a:r>
              <a:rPr lang="es-ES" dirty="0" smtClean="0"/>
              <a:t>Ejemplo práctico</a:t>
            </a:r>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469" y="455971"/>
            <a:ext cx="2857500" cy="1600200"/>
          </a:xfrm>
          <a:prstGeom prst="ellipse">
            <a:avLst/>
          </a:prstGeom>
          <a:ln>
            <a:noFill/>
          </a:ln>
          <a:effectLst>
            <a:softEdge rad="112500"/>
          </a:effectLst>
        </p:spPr>
      </p:pic>
      <p:sp>
        <p:nvSpPr>
          <p:cNvPr id="3" name="Marcador de contenido 2"/>
          <p:cNvSpPr>
            <a:spLocks noGrp="1"/>
          </p:cNvSpPr>
          <p:nvPr>
            <p:ph idx="1"/>
          </p:nvPr>
        </p:nvSpPr>
        <p:spPr>
          <a:xfrm>
            <a:off x="1066800" y="1513181"/>
            <a:ext cx="10058400" cy="4494325"/>
          </a:xfrm>
        </p:spPr>
        <p:txBody>
          <a:bodyPr>
            <a:normAutofit/>
          </a:bodyPr>
          <a:lstStyle/>
          <a:p>
            <a:pPr algn="just"/>
            <a:r>
              <a:rPr lang="es-ES" sz="2400" b="1" dirty="0" smtClean="0"/>
              <a:t>Presentación del desarrollo del Cursillo y de los temas</a:t>
            </a:r>
            <a:r>
              <a:rPr lang="es-ES" sz="2400" dirty="0" smtClean="0"/>
              <a:t>: enunciarlos</a:t>
            </a:r>
            <a:r>
              <a:rPr lang="es-ES" sz="2400" dirty="0"/>
              <a:t> </a:t>
            </a:r>
            <a:r>
              <a:rPr lang="es-ES" sz="2400" dirty="0" smtClean="0"/>
              <a:t>e indicar la necesidad de proponer ese material.</a:t>
            </a:r>
          </a:p>
          <a:p>
            <a:pPr algn="just"/>
            <a:r>
              <a:rPr lang="es-ES" sz="2400" b="1" dirty="0" smtClean="0"/>
              <a:t>Presentación del equipo de matrimonios</a:t>
            </a:r>
            <a:r>
              <a:rPr lang="es-ES" sz="2400" dirty="0" smtClean="0"/>
              <a:t>: solo nombres. Explicar que somos varios matrimonios, cada uno con un recorrido en la vida, que queremos compartir nuestra experiencia de matrimonio cristiano, no como maestros, sino como testigos, para hacerles una propuesta: el matrimonio con Cristo.</a:t>
            </a:r>
          </a:p>
          <a:p>
            <a:pPr algn="just"/>
            <a:r>
              <a:rPr lang="es-ES" sz="2400" b="1" dirty="0"/>
              <a:t>Presentación de las parejas de novios</a:t>
            </a:r>
            <a:r>
              <a:rPr lang="es-ES" sz="2400" dirty="0"/>
              <a:t>: nombre, edad, profesión, su historia, desde cuando se conocen, cuando se casan, ¿qué les parece tener que hacer el Cursillo?</a:t>
            </a:r>
          </a:p>
          <a:p>
            <a:pPr algn="just"/>
            <a:endParaRPr lang="es-ES" sz="2400" dirty="0" smtClean="0"/>
          </a:p>
          <a:p>
            <a:pPr algn="just"/>
            <a:endParaRPr lang="es-ES" dirty="0"/>
          </a:p>
        </p:txBody>
      </p:sp>
    </p:spTree>
    <p:extLst>
      <p:ext uri="{BB962C8B-B14F-4D97-AF65-F5344CB8AC3E}">
        <p14:creationId xmlns:p14="http://schemas.microsoft.com/office/powerpoint/2010/main" val="3442488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800" y="219807"/>
            <a:ext cx="10058400" cy="1371600"/>
          </a:xfrm>
        </p:spPr>
        <p:txBody>
          <a:bodyPr/>
          <a:lstStyle/>
          <a:p>
            <a:r>
              <a:rPr lang="es-ES" dirty="0" smtClean="0"/>
              <a:t>Ejemplo práctico</a:t>
            </a:r>
            <a:endParaRPr lang="es-ES" dirty="0"/>
          </a:p>
        </p:txBody>
      </p:sp>
      <p:sp>
        <p:nvSpPr>
          <p:cNvPr id="3" name="Marcador de contenido 2"/>
          <p:cNvSpPr>
            <a:spLocks noGrp="1"/>
          </p:cNvSpPr>
          <p:nvPr>
            <p:ph idx="1"/>
          </p:nvPr>
        </p:nvSpPr>
        <p:spPr>
          <a:xfrm>
            <a:off x="1066800" y="1729496"/>
            <a:ext cx="10058400" cy="4494325"/>
          </a:xfrm>
        </p:spPr>
        <p:txBody>
          <a:bodyPr>
            <a:normAutofit/>
          </a:bodyPr>
          <a:lstStyle/>
          <a:p>
            <a:pPr algn="just"/>
            <a:r>
              <a:rPr lang="es-ES" sz="2400" b="1" dirty="0" smtClean="0">
                <a:hlinkClick r:id="rId2" action="ppaction://hlinksldjump"/>
              </a:rPr>
              <a:t>Introducción</a:t>
            </a:r>
            <a:r>
              <a:rPr lang="es-ES" sz="2400" dirty="0" smtClean="0">
                <a:hlinkClick r:id="rId2" action="ppaction://hlinksldjump"/>
              </a:rPr>
              <a:t>.</a:t>
            </a:r>
            <a:r>
              <a:rPr lang="es-ES" sz="2400" dirty="0" smtClean="0"/>
              <a:t> </a:t>
            </a:r>
          </a:p>
          <a:p>
            <a:pPr algn="just"/>
            <a:endParaRPr lang="es-ES" sz="2400" dirty="0" smtClean="0"/>
          </a:p>
          <a:p>
            <a:pPr algn="just"/>
            <a:r>
              <a:rPr lang="es-ES" sz="2400" b="1" dirty="0" smtClean="0"/>
              <a:t>Pregunta a los novios: </a:t>
            </a:r>
            <a:r>
              <a:rPr lang="es-ES" sz="2400" dirty="0" smtClean="0"/>
              <a:t>¿Por qué os casáis?</a:t>
            </a:r>
          </a:p>
          <a:p>
            <a:pPr algn="just"/>
            <a:endParaRPr lang="es-ES" sz="2400" dirty="0" smtClean="0"/>
          </a:p>
          <a:p>
            <a:pPr algn="just"/>
            <a:r>
              <a:rPr lang="es-ES" sz="2400" b="1" dirty="0" smtClean="0">
                <a:hlinkClick r:id="rId3" action="ppaction://hlinksldjump"/>
              </a:rPr>
              <a:t>Vídeo.</a:t>
            </a:r>
            <a:endParaRPr lang="es-ES" sz="2400" b="1" dirty="0" smtClean="0"/>
          </a:p>
          <a:p>
            <a:pPr algn="just"/>
            <a:endParaRPr lang="es-ES" sz="2400" b="1" dirty="0" smtClean="0"/>
          </a:p>
          <a:p>
            <a:pPr algn="just"/>
            <a:r>
              <a:rPr lang="es-ES" sz="2400" b="1" dirty="0" smtClean="0">
                <a:hlinkClick r:id="rId4" action="ppaction://hlinksldjump"/>
              </a:rPr>
              <a:t>Decisión vital.</a:t>
            </a:r>
            <a:endParaRPr lang="es-ES" sz="2400" b="1" dirty="0" smtClean="0"/>
          </a:p>
          <a:p>
            <a:pPr algn="just"/>
            <a:endParaRPr lang="es-ES" sz="2400" b="1" dirty="0" smtClean="0"/>
          </a:p>
          <a:p>
            <a:pPr algn="just"/>
            <a:r>
              <a:rPr lang="es-ES" sz="2400" b="1" dirty="0" smtClean="0"/>
              <a:t>Oración de los novios.</a:t>
            </a:r>
          </a:p>
          <a:p>
            <a:pPr algn="just"/>
            <a:endParaRPr lang="es-ES" dirty="0" smtClean="0"/>
          </a:p>
          <a:p>
            <a:pPr algn="just"/>
            <a:endParaRPr lang="es-ES" dirty="0"/>
          </a:p>
          <a:p>
            <a:pPr marL="0" indent="0" algn="just">
              <a:buNone/>
            </a:pPr>
            <a:endParaRPr lang="es-ES" dirty="0" smtClean="0"/>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469" y="455971"/>
            <a:ext cx="2857500" cy="1600200"/>
          </a:xfrm>
          <a:prstGeom prst="ellipse">
            <a:avLst/>
          </a:prstGeom>
          <a:ln>
            <a:noFill/>
          </a:ln>
          <a:effectLst>
            <a:softEdge rad="112500"/>
          </a:effectLst>
        </p:spPr>
      </p:pic>
    </p:spTree>
    <p:extLst>
      <p:ext uri="{BB962C8B-B14F-4D97-AF65-F5344CB8AC3E}">
        <p14:creationId xmlns:p14="http://schemas.microsoft.com/office/powerpoint/2010/main" val="3789550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289</TotalTime>
  <Words>456</Words>
  <Application>Microsoft Office PowerPoint</Application>
  <PresentationFormat>Panorámica</PresentationFormat>
  <Paragraphs>101</Paragraphs>
  <Slides>15</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15</vt:i4>
      </vt:variant>
    </vt:vector>
  </HeadingPairs>
  <TitlesOfParts>
    <vt:vector size="19" baseType="lpstr">
      <vt:lpstr>Century Gothic</vt:lpstr>
      <vt:lpstr>Gabriola</vt:lpstr>
      <vt:lpstr>Garamond</vt:lpstr>
      <vt:lpstr>Savon</vt:lpstr>
      <vt:lpstr>ACOGIDA</vt:lpstr>
      <vt:lpstr>Valor humano y cristiano </vt:lpstr>
      <vt:lpstr>Nuestra propuesta</vt:lpstr>
      <vt:lpstr>Finalidad de la Acogida</vt:lpstr>
      <vt:lpstr>Finalidad de la Acogida</vt:lpstr>
      <vt:lpstr>Ejemplo práctico</vt:lpstr>
      <vt:lpstr>Ejemplo práctico</vt:lpstr>
      <vt:lpstr>Ejemplo práctico</vt:lpstr>
      <vt:lpstr>Ejemplo práctico</vt:lpstr>
      <vt:lpstr>Presentación de PowerPoint</vt:lpstr>
      <vt:lpstr>Introducción</vt:lpstr>
      <vt:lpstr>Decisión vital</vt:lpstr>
      <vt:lpstr>Fundamental</vt:lpstr>
      <vt:lpstr>Oración de los novios</vt:lpstr>
      <vt:lpstr>Material para entregar a los novios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ACOGIDA</dc:title>
  <dc:creator>Jose Felipe</dc:creator>
  <cp:lastModifiedBy>Jose Felipe</cp:lastModifiedBy>
  <cp:revision>23</cp:revision>
  <dcterms:created xsi:type="dcterms:W3CDTF">2024-10-14T17:27:32Z</dcterms:created>
  <dcterms:modified xsi:type="dcterms:W3CDTF">2024-10-17T15:39:53Z</dcterms:modified>
</cp:coreProperties>
</file>