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Bryndan Write" panose="020B0604020202020204" charset="0"/>
      <p:regular r:id="rId10"/>
    </p:embeddedFont>
    <p:embeddedFont>
      <p:font typeface="Fraunces" panose="020B0604020202020204" charset="0"/>
      <p:regular r:id="rId11"/>
    </p:embeddedFont>
    <p:embeddedFont>
      <p:font typeface="Handelson One" panose="020B0604020202020204" charset="0"/>
      <p:regular r:id="rId12"/>
    </p:embeddedFont>
    <p:embeddedFont>
      <p:font typeface="Open Sans" panose="020B0606030504020204" pitchFamily="34" charset="0"/>
      <p:regular r:id="rId13"/>
    </p:embeddedFont>
    <p:embeddedFont>
      <p:font typeface="Open Sans Bold" panose="020B0806030504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17259300" cy="9258300"/>
            <a:chOff x="0" y="0"/>
            <a:chExt cx="4545659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14803" y="0"/>
                  </a:moveTo>
                  <a:lnTo>
                    <a:pt x="4530857" y="0"/>
                  </a:lnTo>
                  <a:cubicBezTo>
                    <a:pt x="4534783" y="0"/>
                    <a:pt x="4538548" y="1560"/>
                    <a:pt x="4541324" y="4336"/>
                  </a:cubicBezTo>
                  <a:cubicBezTo>
                    <a:pt x="4544100" y="7112"/>
                    <a:pt x="4545659" y="10877"/>
                    <a:pt x="4545659" y="14803"/>
                  </a:cubicBezTo>
                  <a:lnTo>
                    <a:pt x="4545659" y="2423597"/>
                  </a:lnTo>
                  <a:cubicBezTo>
                    <a:pt x="4545659" y="2427523"/>
                    <a:pt x="4544100" y="2431288"/>
                    <a:pt x="4541324" y="2434064"/>
                  </a:cubicBezTo>
                  <a:cubicBezTo>
                    <a:pt x="4538548" y="2436840"/>
                    <a:pt x="4534783" y="2438400"/>
                    <a:pt x="4530857" y="2438400"/>
                  </a:cubicBezTo>
                  <a:lnTo>
                    <a:pt x="14803" y="2438400"/>
                  </a:lnTo>
                  <a:cubicBezTo>
                    <a:pt x="10877" y="2438400"/>
                    <a:pt x="7112" y="2436840"/>
                    <a:pt x="4336" y="2434064"/>
                  </a:cubicBezTo>
                  <a:cubicBezTo>
                    <a:pt x="1560" y="2431288"/>
                    <a:pt x="0" y="2427523"/>
                    <a:pt x="0" y="2423597"/>
                  </a:cubicBezTo>
                  <a:lnTo>
                    <a:pt x="0" y="14803"/>
                  </a:lnTo>
                  <a:cubicBezTo>
                    <a:pt x="0" y="10877"/>
                    <a:pt x="1560" y="7112"/>
                    <a:pt x="4336" y="4336"/>
                  </a:cubicBezTo>
                  <a:cubicBezTo>
                    <a:pt x="7112" y="1560"/>
                    <a:pt x="10877" y="0"/>
                    <a:pt x="1480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5659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736675" flipH="1">
            <a:off x="10166109" y="-2616929"/>
            <a:ext cx="9674745" cy="10994028"/>
          </a:xfrm>
          <a:custGeom>
            <a:avLst/>
            <a:gdLst/>
            <a:ahLst/>
            <a:cxnLst/>
            <a:rect l="l" t="t" r="r" b="b"/>
            <a:pathLst>
              <a:path w="9674745" h="10994028">
                <a:moveTo>
                  <a:pt x="9674745" y="0"/>
                </a:moveTo>
                <a:lnTo>
                  <a:pt x="0" y="0"/>
                </a:lnTo>
                <a:lnTo>
                  <a:pt x="0" y="10994028"/>
                </a:lnTo>
                <a:lnTo>
                  <a:pt x="9674745" y="10994028"/>
                </a:lnTo>
                <a:lnTo>
                  <a:pt x="9674745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2085735" y="3109195"/>
            <a:ext cx="11269017" cy="9487104"/>
          </a:xfrm>
          <a:custGeom>
            <a:avLst/>
            <a:gdLst/>
            <a:ahLst/>
            <a:cxnLst/>
            <a:rect l="l" t="t" r="r" b="b"/>
            <a:pathLst>
              <a:path w="11269017" h="9487104">
                <a:moveTo>
                  <a:pt x="0" y="0"/>
                </a:moveTo>
                <a:lnTo>
                  <a:pt x="11269017" y="0"/>
                </a:lnTo>
                <a:lnTo>
                  <a:pt x="11269017" y="9487104"/>
                </a:lnTo>
                <a:lnTo>
                  <a:pt x="0" y="948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4663715"/>
            <a:ext cx="16230600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0"/>
              </a:lnSpc>
            </a:pPr>
            <a:r>
              <a:rPr lang="en-US" sz="15000">
                <a:solidFill>
                  <a:srgbClr val="000000"/>
                </a:solidFill>
                <a:latin typeface="Handelson One"/>
                <a:ea typeface="Handelson One"/>
                <a:cs typeface="Handelson One"/>
                <a:sym typeface="Handelson One"/>
              </a:rPr>
              <a:t>La educación de los hijos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832460"/>
            <a:ext cx="1623060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Delegación de Familia y Vida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57637" y="8894709"/>
            <a:ext cx="6318645" cy="58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4914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Octavo encuentro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3481" y="514350"/>
            <a:ext cx="17101038" cy="9371344"/>
            <a:chOff x="0" y="0"/>
            <a:chExt cx="4503977" cy="24681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3977" cy="2468173"/>
            </a:xfrm>
            <a:custGeom>
              <a:avLst/>
              <a:gdLst/>
              <a:ahLst/>
              <a:cxnLst/>
              <a:rect l="l" t="t" r="r" b="b"/>
              <a:pathLst>
                <a:path w="4503977" h="2468173">
                  <a:moveTo>
                    <a:pt x="14940" y="0"/>
                  </a:moveTo>
                  <a:lnTo>
                    <a:pt x="4489037" y="0"/>
                  </a:lnTo>
                  <a:cubicBezTo>
                    <a:pt x="4497288" y="0"/>
                    <a:pt x="4503977" y="6689"/>
                    <a:pt x="4503977" y="14940"/>
                  </a:cubicBezTo>
                  <a:lnTo>
                    <a:pt x="4503977" y="2453233"/>
                  </a:lnTo>
                  <a:cubicBezTo>
                    <a:pt x="4503977" y="2457196"/>
                    <a:pt x="4502403" y="2460996"/>
                    <a:pt x="4499601" y="2463797"/>
                  </a:cubicBezTo>
                  <a:cubicBezTo>
                    <a:pt x="4496800" y="2466599"/>
                    <a:pt x="4493000" y="2468173"/>
                    <a:pt x="4489037" y="2468173"/>
                  </a:cubicBezTo>
                  <a:lnTo>
                    <a:pt x="14940" y="2468173"/>
                  </a:lnTo>
                  <a:cubicBezTo>
                    <a:pt x="10977" y="2468173"/>
                    <a:pt x="7177" y="2466599"/>
                    <a:pt x="4376" y="2463797"/>
                  </a:cubicBezTo>
                  <a:cubicBezTo>
                    <a:pt x="1574" y="2460996"/>
                    <a:pt x="0" y="2457196"/>
                    <a:pt x="0" y="2453233"/>
                  </a:cubicBezTo>
                  <a:lnTo>
                    <a:pt x="0" y="14940"/>
                  </a:lnTo>
                  <a:cubicBezTo>
                    <a:pt x="0" y="10977"/>
                    <a:pt x="1574" y="7177"/>
                    <a:pt x="4376" y="4376"/>
                  </a:cubicBezTo>
                  <a:cubicBezTo>
                    <a:pt x="7177" y="1574"/>
                    <a:pt x="10977" y="0"/>
                    <a:pt x="149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3977" cy="2506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28826" y="3608232"/>
            <a:ext cx="9630349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12000">
                <a:solidFill>
                  <a:srgbClr val="000000"/>
                </a:solidFill>
                <a:latin typeface="Handelson One"/>
                <a:ea typeface="Handelson One"/>
                <a:cs typeface="Handelson One"/>
                <a:sym typeface="Handelson One"/>
              </a:rPr>
              <a:t>Contenido</a:t>
            </a:r>
          </a:p>
        </p:txBody>
      </p:sp>
      <p:sp>
        <p:nvSpPr>
          <p:cNvPr id="6" name="Freeform 6"/>
          <p:cNvSpPr/>
          <p:nvPr/>
        </p:nvSpPr>
        <p:spPr>
          <a:xfrm rot="-2547833">
            <a:off x="-4329821" y="-4229202"/>
            <a:ext cx="11269017" cy="9487104"/>
          </a:xfrm>
          <a:custGeom>
            <a:avLst/>
            <a:gdLst/>
            <a:ahLst/>
            <a:cxnLst/>
            <a:rect l="l" t="t" r="r" b="b"/>
            <a:pathLst>
              <a:path w="11269017" h="9487104">
                <a:moveTo>
                  <a:pt x="0" y="0"/>
                </a:moveTo>
                <a:lnTo>
                  <a:pt x="11269017" y="0"/>
                </a:lnTo>
                <a:lnTo>
                  <a:pt x="11269017" y="9487104"/>
                </a:lnTo>
                <a:lnTo>
                  <a:pt x="0" y="948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293271" flipH="1">
            <a:off x="12769897" y="4789986"/>
            <a:ext cx="9674745" cy="10994028"/>
          </a:xfrm>
          <a:custGeom>
            <a:avLst/>
            <a:gdLst/>
            <a:ahLst/>
            <a:cxnLst/>
            <a:rect l="l" t="t" r="r" b="b"/>
            <a:pathLst>
              <a:path w="9674745" h="10994028">
                <a:moveTo>
                  <a:pt x="9674744" y="0"/>
                </a:moveTo>
                <a:lnTo>
                  <a:pt x="0" y="0"/>
                </a:lnTo>
                <a:lnTo>
                  <a:pt x="0" y="10994028"/>
                </a:lnTo>
                <a:lnTo>
                  <a:pt x="9674744" y="10994028"/>
                </a:lnTo>
                <a:lnTo>
                  <a:pt x="9674744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70868" y="5076825"/>
            <a:ext cx="7673132" cy="238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1" lvl="1" indent="-367026" algn="l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¿Qué es educar?</a:t>
            </a:r>
          </a:p>
          <a:p>
            <a:pPr marL="734051" lvl="1" indent="-367026" algn="l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educación del deseo</a:t>
            </a:r>
          </a:p>
          <a:p>
            <a:pPr marL="734051" lvl="1" indent="-367026" algn="l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educación en la gratuidad 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y en el perdón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67811" y="5314218"/>
            <a:ext cx="6836603" cy="118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4. Educación del sentido religioso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5. Educación afectivo - sexual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17259300" cy="9258300"/>
            <a:chOff x="0" y="0"/>
            <a:chExt cx="4545659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14803" y="0"/>
                  </a:moveTo>
                  <a:lnTo>
                    <a:pt x="4530857" y="0"/>
                  </a:lnTo>
                  <a:cubicBezTo>
                    <a:pt x="4534783" y="0"/>
                    <a:pt x="4538548" y="1560"/>
                    <a:pt x="4541324" y="4336"/>
                  </a:cubicBezTo>
                  <a:cubicBezTo>
                    <a:pt x="4544100" y="7112"/>
                    <a:pt x="4545659" y="10877"/>
                    <a:pt x="4545659" y="14803"/>
                  </a:cubicBezTo>
                  <a:lnTo>
                    <a:pt x="4545659" y="2423597"/>
                  </a:lnTo>
                  <a:cubicBezTo>
                    <a:pt x="4545659" y="2427523"/>
                    <a:pt x="4544100" y="2431288"/>
                    <a:pt x="4541324" y="2434064"/>
                  </a:cubicBezTo>
                  <a:cubicBezTo>
                    <a:pt x="4538548" y="2436840"/>
                    <a:pt x="4534783" y="2438400"/>
                    <a:pt x="4530857" y="2438400"/>
                  </a:cubicBezTo>
                  <a:lnTo>
                    <a:pt x="14803" y="2438400"/>
                  </a:lnTo>
                  <a:cubicBezTo>
                    <a:pt x="10877" y="2438400"/>
                    <a:pt x="7112" y="2436840"/>
                    <a:pt x="4336" y="2434064"/>
                  </a:cubicBezTo>
                  <a:cubicBezTo>
                    <a:pt x="1560" y="2431288"/>
                    <a:pt x="0" y="2427523"/>
                    <a:pt x="0" y="2423597"/>
                  </a:cubicBezTo>
                  <a:lnTo>
                    <a:pt x="0" y="14803"/>
                  </a:lnTo>
                  <a:cubicBezTo>
                    <a:pt x="0" y="10877"/>
                    <a:pt x="1560" y="7112"/>
                    <a:pt x="4336" y="4336"/>
                  </a:cubicBezTo>
                  <a:cubicBezTo>
                    <a:pt x="7112" y="1560"/>
                    <a:pt x="10877" y="0"/>
                    <a:pt x="1480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5659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33591" y="1877815"/>
            <a:ext cx="7385862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Handelson One"/>
                <a:ea typeface="Handelson One"/>
                <a:cs typeface="Handelson One"/>
                <a:sym typeface="Handelson One"/>
              </a:rPr>
              <a:t>¿Qué es educar?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26155" y="3267322"/>
            <a:ext cx="7593299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educación no depende de técnicas psicológicas, pedagógicas o sociológicas. Es el ofrecimiento de la propia vida a la vida del otro. </a:t>
            </a:r>
          </a:p>
        </p:txBody>
      </p:sp>
      <p:sp>
        <p:nvSpPr>
          <p:cNvPr id="7" name="Freeform 7"/>
          <p:cNvSpPr/>
          <p:nvPr/>
        </p:nvSpPr>
        <p:spPr>
          <a:xfrm rot="9513728" flipH="1">
            <a:off x="-1253485" y="-1415410"/>
            <a:ext cx="9674745" cy="10994028"/>
          </a:xfrm>
          <a:custGeom>
            <a:avLst/>
            <a:gdLst/>
            <a:ahLst/>
            <a:cxnLst/>
            <a:rect l="l" t="t" r="r" b="b"/>
            <a:pathLst>
              <a:path w="9674745" h="10994028">
                <a:moveTo>
                  <a:pt x="9674745" y="0"/>
                </a:moveTo>
                <a:lnTo>
                  <a:pt x="0" y="0"/>
                </a:lnTo>
                <a:lnTo>
                  <a:pt x="0" y="10994028"/>
                </a:lnTo>
                <a:lnTo>
                  <a:pt x="9674745" y="10994028"/>
                </a:lnTo>
                <a:lnTo>
                  <a:pt x="9674745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720" y="2182615"/>
            <a:ext cx="3622850" cy="5921770"/>
          </a:xfrm>
          <a:custGeom>
            <a:avLst/>
            <a:gdLst/>
            <a:ahLst/>
            <a:cxnLst/>
            <a:rect l="l" t="t" r="r" b="b"/>
            <a:pathLst>
              <a:path w="3622850" h="5921770">
                <a:moveTo>
                  <a:pt x="0" y="0"/>
                </a:moveTo>
                <a:lnTo>
                  <a:pt x="3622850" y="0"/>
                </a:lnTo>
                <a:lnTo>
                  <a:pt x="3622850" y="5921770"/>
                </a:lnTo>
                <a:lnTo>
                  <a:pt x="0" y="5921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26155" y="4508747"/>
            <a:ext cx="7593299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educación es un hombre viviendo.</a:t>
            </a:r>
          </a:p>
          <a:p>
            <a:pPr algn="r">
              <a:lnSpc>
                <a:spcPts val="2825"/>
              </a:lnSpc>
            </a:pPr>
            <a:endParaRPr lang="en-US" sz="25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26155" y="5707132"/>
            <a:ext cx="7593299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problema de la educación no es la generación de los hijos, sino al generación de los padres. </a:t>
            </a:r>
          </a:p>
          <a:p>
            <a:pPr algn="r">
              <a:lnSpc>
                <a:spcPts val="2825"/>
              </a:lnSpc>
            </a:pPr>
            <a:endParaRPr lang="en-US" sz="25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622436" y="5153025"/>
            <a:ext cx="7593299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 tú no educas a tus hijos, los educa el ambiente.</a:t>
            </a:r>
          </a:p>
          <a:p>
            <a:pPr algn="r">
              <a:lnSpc>
                <a:spcPts val="2825"/>
              </a:lnSpc>
            </a:pPr>
            <a:endParaRPr lang="en-US" sz="25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26155" y="6948558"/>
            <a:ext cx="7593299" cy="27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47"/>
              </a:lnSpc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Franco Nembrini, 2014, El arte de educar de padres a hijos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26155" y="7574605"/>
            <a:ext cx="759329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Educar es un riesgo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26155" y="8291710"/>
            <a:ext cx="7593299" cy="27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47"/>
              </a:lnSpc>
            </a:pPr>
            <a:r>
              <a:rPr lang="en-US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Luigi Giussani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726155" y="8893174"/>
            <a:ext cx="759329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Método: TESTIMONIO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17259300" cy="9258300"/>
            <a:chOff x="0" y="0"/>
            <a:chExt cx="4545659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14803" y="0"/>
                  </a:moveTo>
                  <a:lnTo>
                    <a:pt x="4530857" y="0"/>
                  </a:lnTo>
                  <a:cubicBezTo>
                    <a:pt x="4534783" y="0"/>
                    <a:pt x="4538548" y="1560"/>
                    <a:pt x="4541324" y="4336"/>
                  </a:cubicBezTo>
                  <a:cubicBezTo>
                    <a:pt x="4544100" y="7112"/>
                    <a:pt x="4545659" y="10877"/>
                    <a:pt x="4545659" y="14803"/>
                  </a:cubicBezTo>
                  <a:lnTo>
                    <a:pt x="4545659" y="2423597"/>
                  </a:lnTo>
                  <a:cubicBezTo>
                    <a:pt x="4545659" y="2427523"/>
                    <a:pt x="4544100" y="2431288"/>
                    <a:pt x="4541324" y="2434064"/>
                  </a:cubicBezTo>
                  <a:cubicBezTo>
                    <a:pt x="4538548" y="2436840"/>
                    <a:pt x="4534783" y="2438400"/>
                    <a:pt x="4530857" y="2438400"/>
                  </a:cubicBezTo>
                  <a:lnTo>
                    <a:pt x="14803" y="2438400"/>
                  </a:lnTo>
                  <a:cubicBezTo>
                    <a:pt x="10877" y="2438400"/>
                    <a:pt x="7112" y="2436840"/>
                    <a:pt x="4336" y="2434064"/>
                  </a:cubicBezTo>
                  <a:cubicBezTo>
                    <a:pt x="1560" y="2431288"/>
                    <a:pt x="0" y="2427523"/>
                    <a:pt x="0" y="2423597"/>
                  </a:cubicBezTo>
                  <a:lnTo>
                    <a:pt x="0" y="14803"/>
                  </a:lnTo>
                  <a:cubicBezTo>
                    <a:pt x="0" y="10877"/>
                    <a:pt x="1560" y="7112"/>
                    <a:pt x="4336" y="4336"/>
                  </a:cubicBezTo>
                  <a:cubicBezTo>
                    <a:pt x="7112" y="1560"/>
                    <a:pt x="10877" y="0"/>
                    <a:pt x="1480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5659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700000">
            <a:off x="10684945" y="-2020143"/>
            <a:ext cx="11269017" cy="9487104"/>
          </a:xfrm>
          <a:custGeom>
            <a:avLst/>
            <a:gdLst/>
            <a:ahLst/>
            <a:cxnLst/>
            <a:rect l="l" t="t" r="r" b="b"/>
            <a:pathLst>
              <a:path w="11269017" h="9487104">
                <a:moveTo>
                  <a:pt x="0" y="0"/>
                </a:moveTo>
                <a:lnTo>
                  <a:pt x="11269017" y="0"/>
                </a:lnTo>
                <a:lnTo>
                  <a:pt x="11269017" y="9487104"/>
                </a:lnTo>
                <a:lnTo>
                  <a:pt x="0" y="948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26908" y="1899545"/>
            <a:ext cx="11308298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Handelson One"/>
                <a:ea typeface="Handelson One"/>
                <a:cs typeface="Handelson One"/>
                <a:sym typeface="Handelson One"/>
              </a:rPr>
              <a:t>La educación del deseo</a:t>
            </a:r>
          </a:p>
        </p:txBody>
      </p:sp>
      <p:sp>
        <p:nvSpPr>
          <p:cNvPr id="7" name="Freeform 7"/>
          <p:cNvSpPr/>
          <p:nvPr/>
        </p:nvSpPr>
        <p:spPr>
          <a:xfrm rot="9622533" flipH="1">
            <a:off x="-2429539" y="3313325"/>
            <a:ext cx="9674745" cy="10994028"/>
          </a:xfrm>
          <a:custGeom>
            <a:avLst/>
            <a:gdLst/>
            <a:ahLst/>
            <a:cxnLst/>
            <a:rect l="l" t="t" r="r" b="b"/>
            <a:pathLst>
              <a:path w="9674745" h="10994028">
                <a:moveTo>
                  <a:pt x="9674744" y="0"/>
                </a:moveTo>
                <a:lnTo>
                  <a:pt x="0" y="0"/>
                </a:lnTo>
                <a:lnTo>
                  <a:pt x="0" y="10994027"/>
                </a:lnTo>
                <a:lnTo>
                  <a:pt x="9674744" y="10994027"/>
                </a:lnTo>
                <a:lnTo>
                  <a:pt x="9674744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4475278"/>
            <a:ext cx="4064055" cy="5001914"/>
          </a:xfrm>
          <a:custGeom>
            <a:avLst/>
            <a:gdLst/>
            <a:ahLst/>
            <a:cxnLst/>
            <a:rect l="l" t="t" r="r" b="b"/>
            <a:pathLst>
              <a:path w="4064055" h="5001914">
                <a:moveTo>
                  <a:pt x="0" y="0"/>
                </a:moveTo>
                <a:lnTo>
                  <a:pt x="4064055" y="0"/>
                </a:lnTo>
                <a:lnTo>
                  <a:pt x="4064055" y="5001914"/>
                </a:lnTo>
                <a:lnTo>
                  <a:pt x="0" y="5001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26155" y="4329939"/>
            <a:ext cx="7593299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deseo, la memoria de algo que me atrae, hace que todas mis fuerzas se muevan para conseguirlo.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26155" y="6341710"/>
            <a:ext cx="759329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 evitar sufrimientos y trabajos.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26155" y="7648631"/>
            <a:ext cx="759329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Paciencia.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17259300" cy="9258300"/>
            <a:chOff x="0" y="0"/>
            <a:chExt cx="4545659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14803" y="0"/>
                  </a:moveTo>
                  <a:lnTo>
                    <a:pt x="4530857" y="0"/>
                  </a:lnTo>
                  <a:cubicBezTo>
                    <a:pt x="4534783" y="0"/>
                    <a:pt x="4538548" y="1560"/>
                    <a:pt x="4541324" y="4336"/>
                  </a:cubicBezTo>
                  <a:cubicBezTo>
                    <a:pt x="4544100" y="7112"/>
                    <a:pt x="4545659" y="10877"/>
                    <a:pt x="4545659" y="14803"/>
                  </a:cubicBezTo>
                  <a:lnTo>
                    <a:pt x="4545659" y="2423597"/>
                  </a:lnTo>
                  <a:cubicBezTo>
                    <a:pt x="4545659" y="2427523"/>
                    <a:pt x="4544100" y="2431288"/>
                    <a:pt x="4541324" y="2434064"/>
                  </a:cubicBezTo>
                  <a:cubicBezTo>
                    <a:pt x="4538548" y="2436840"/>
                    <a:pt x="4534783" y="2438400"/>
                    <a:pt x="4530857" y="2438400"/>
                  </a:cubicBezTo>
                  <a:lnTo>
                    <a:pt x="14803" y="2438400"/>
                  </a:lnTo>
                  <a:cubicBezTo>
                    <a:pt x="10877" y="2438400"/>
                    <a:pt x="7112" y="2436840"/>
                    <a:pt x="4336" y="2434064"/>
                  </a:cubicBezTo>
                  <a:cubicBezTo>
                    <a:pt x="1560" y="2431288"/>
                    <a:pt x="0" y="2427523"/>
                    <a:pt x="0" y="2423597"/>
                  </a:cubicBezTo>
                  <a:lnTo>
                    <a:pt x="0" y="14803"/>
                  </a:lnTo>
                  <a:cubicBezTo>
                    <a:pt x="0" y="10877"/>
                    <a:pt x="1560" y="7112"/>
                    <a:pt x="4336" y="4336"/>
                  </a:cubicBezTo>
                  <a:cubicBezTo>
                    <a:pt x="7112" y="1560"/>
                    <a:pt x="10877" y="0"/>
                    <a:pt x="1480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5659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9513728" flipH="1">
            <a:off x="9932690" y="-353514"/>
            <a:ext cx="9674745" cy="10994028"/>
          </a:xfrm>
          <a:custGeom>
            <a:avLst/>
            <a:gdLst/>
            <a:ahLst/>
            <a:cxnLst/>
            <a:rect l="l" t="t" r="r" b="b"/>
            <a:pathLst>
              <a:path w="9674745" h="10994028">
                <a:moveTo>
                  <a:pt x="9674745" y="0"/>
                </a:moveTo>
                <a:lnTo>
                  <a:pt x="0" y="0"/>
                </a:lnTo>
                <a:lnTo>
                  <a:pt x="0" y="10994028"/>
                </a:lnTo>
                <a:lnTo>
                  <a:pt x="9674745" y="10994028"/>
                </a:lnTo>
                <a:lnTo>
                  <a:pt x="9674745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638300"/>
            <a:ext cx="12789387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12000">
                <a:solidFill>
                  <a:srgbClr val="000000"/>
                </a:solidFill>
                <a:latin typeface="Handelson One"/>
                <a:ea typeface="Handelson One"/>
                <a:cs typeface="Handelson One"/>
                <a:sym typeface="Handelson One"/>
              </a:rPr>
              <a:t>La educación en la gratuidad </a:t>
            </a:r>
          </a:p>
          <a:p>
            <a:pPr marL="0" lvl="0" indent="0" algn="l">
              <a:lnSpc>
                <a:spcPts val="7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Handelson One"/>
                <a:ea typeface="Handelson One"/>
                <a:cs typeface="Handelson One"/>
                <a:sym typeface="Handelson One"/>
              </a:rPr>
              <a:t>y en el perdón</a:t>
            </a:r>
          </a:p>
        </p:txBody>
      </p:sp>
      <p:sp>
        <p:nvSpPr>
          <p:cNvPr id="7" name="Freeform 7"/>
          <p:cNvSpPr/>
          <p:nvPr/>
        </p:nvSpPr>
        <p:spPr>
          <a:xfrm>
            <a:off x="12356693" y="6316206"/>
            <a:ext cx="5772422" cy="3250238"/>
          </a:xfrm>
          <a:custGeom>
            <a:avLst/>
            <a:gdLst/>
            <a:ahLst/>
            <a:cxnLst/>
            <a:rect l="l" t="t" r="r" b="b"/>
            <a:pathLst>
              <a:path w="5772422" h="3250238">
                <a:moveTo>
                  <a:pt x="0" y="0"/>
                </a:moveTo>
                <a:lnTo>
                  <a:pt x="5772422" y="0"/>
                </a:lnTo>
                <a:lnTo>
                  <a:pt x="5772422" y="3250238"/>
                </a:lnTo>
                <a:lnTo>
                  <a:pt x="0" y="3250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50701" y="4224337"/>
            <a:ext cx="759329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Educar la mirada.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0701" y="4863306"/>
            <a:ext cx="759329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realidad como signo de otra cosa.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50701" y="5504657"/>
            <a:ext cx="759329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Preguntarse por la causa de todo.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50701" y="6146007"/>
            <a:ext cx="759329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Verbalizar ante mis hijos, cómo miro yo al mundo.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50701" y="6787358"/>
            <a:ext cx="8788758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 que hago por ti, lo hago gratis, lo hago por amor.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50701" y="7428708"/>
            <a:ext cx="759329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Invitar a que salgan de sí mismos.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50701" y="8070059"/>
            <a:ext cx="822271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Nada de tu mal importa, mi mirada hacia ti no cambia.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50701" y="8711410"/>
            <a:ext cx="8222719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Ser misericordioso como Cristo.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17259300" cy="9258300"/>
            <a:chOff x="0" y="0"/>
            <a:chExt cx="4545659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14803" y="0"/>
                  </a:moveTo>
                  <a:lnTo>
                    <a:pt x="4530857" y="0"/>
                  </a:lnTo>
                  <a:cubicBezTo>
                    <a:pt x="4534783" y="0"/>
                    <a:pt x="4538548" y="1560"/>
                    <a:pt x="4541324" y="4336"/>
                  </a:cubicBezTo>
                  <a:cubicBezTo>
                    <a:pt x="4544100" y="7112"/>
                    <a:pt x="4545659" y="10877"/>
                    <a:pt x="4545659" y="14803"/>
                  </a:cubicBezTo>
                  <a:lnTo>
                    <a:pt x="4545659" y="2423597"/>
                  </a:lnTo>
                  <a:cubicBezTo>
                    <a:pt x="4545659" y="2427523"/>
                    <a:pt x="4544100" y="2431288"/>
                    <a:pt x="4541324" y="2434064"/>
                  </a:cubicBezTo>
                  <a:cubicBezTo>
                    <a:pt x="4538548" y="2436840"/>
                    <a:pt x="4534783" y="2438400"/>
                    <a:pt x="4530857" y="2438400"/>
                  </a:cubicBezTo>
                  <a:lnTo>
                    <a:pt x="14803" y="2438400"/>
                  </a:lnTo>
                  <a:cubicBezTo>
                    <a:pt x="10877" y="2438400"/>
                    <a:pt x="7112" y="2436840"/>
                    <a:pt x="4336" y="2434064"/>
                  </a:cubicBezTo>
                  <a:cubicBezTo>
                    <a:pt x="1560" y="2431288"/>
                    <a:pt x="0" y="2427523"/>
                    <a:pt x="0" y="2423597"/>
                  </a:cubicBezTo>
                  <a:lnTo>
                    <a:pt x="0" y="14803"/>
                  </a:lnTo>
                  <a:cubicBezTo>
                    <a:pt x="0" y="10877"/>
                    <a:pt x="1560" y="7112"/>
                    <a:pt x="4336" y="4336"/>
                  </a:cubicBezTo>
                  <a:cubicBezTo>
                    <a:pt x="7112" y="1560"/>
                    <a:pt x="10877" y="0"/>
                    <a:pt x="1480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5659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24883" y="1396379"/>
            <a:ext cx="11006572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12000">
                <a:solidFill>
                  <a:srgbClr val="000000"/>
                </a:solidFill>
                <a:latin typeface="Handelson One"/>
                <a:ea typeface="Handelson One"/>
                <a:cs typeface="Handelson One"/>
                <a:sym typeface="Handelson One"/>
              </a:rPr>
              <a:t>Educación </a:t>
            </a:r>
          </a:p>
          <a:p>
            <a:pPr marL="0" lvl="0" indent="0" algn="ctr">
              <a:lnSpc>
                <a:spcPts val="7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Handelson One"/>
                <a:ea typeface="Handelson One"/>
                <a:cs typeface="Handelson One"/>
                <a:sym typeface="Handelson One"/>
              </a:rPr>
              <a:t>del sentido religioso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52728" y="3936892"/>
            <a:ext cx="11006572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¿Quién soy? ¿De dónde vengo? ¿Adónde voy?</a:t>
            </a:r>
          </a:p>
        </p:txBody>
      </p:sp>
      <p:sp>
        <p:nvSpPr>
          <p:cNvPr id="7" name="Freeform 7"/>
          <p:cNvSpPr/>
          <p:nvPr/>
        </p:nvSpPr>
        <p:spPr>
          <a:xfrm rot="-9768960" flipH="1">
            <a:off x="12936278" y="4344490"/>
            <a:ext cx="9674745" cy="10994028"/>
          </a:xfrm>
          <a:custGeom>
            <a:avLst/>
            <a:gdLst/>
            <a:ahLst/>
            <a:cxnLst/>
            <a:rect l="l" t="t" r="r" b="b"/>
            <a:pathLst>
              <a:path w="9674745" h="10994028">
                <a:moveTo>
                  <a:pt x="9674744" y="0"/>
                </a:moveTo>
                <a:lnTo>
                  <a:pt x="0" y="0"/>
                </a:lnTo>
                <a:lnTo>
                  <a:pt x="0" y="10994027"/>
                </a:lnTo>
                <a:lnTo>
                  <a:pt x="9674744" y="10994027"/>
                </a:lnTo>
                <a:lnTo>
                  <a:pt x="9674744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4428" y="1363436"/>
            <a:ext cx="4252572" cy="7560128"/>
          </a:xfrm>
          <a:custGeom>
            <a:avLst/>
            <a:gdLst/>
            <a:ahLst/>
            <a:cxnLst/>
            <a:rect l="l" t="t" r="r" b="b"/>
            <a:pathLst>
              <a:path w="4252572" h="7560128">
                <a:moveTo>
                  <a:pt x="0" y="0"/>
                </a:moveTo>
                <a:lnTo>
                  <a:pt x="4252572" y="0"/>
                </a:lnTo>
                <a:lnTo>
                  <a:pt x="4252572" y="7560128"/>
                </a:lnTo>
                <a:lnTo>
                  <a:pt x="0" y="7560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252728" y="4635392"/>
            <a:ext cx="11006572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 no me hago. </a:t>
            </a:r>
          </a:p>
          <a:p>
            <a:pPr algn="ct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 me ha dado todo.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52728" y="5705941"/>
            <a:ext cx="11006572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Cristo, te NECESITO.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52728" y="6423492"/>
            <a:ext cx="11006572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Regalarles a nuestros hijos una hipótesis</a:t>
            </a:r>
          </a:p>
          <a:p>
            <a:pPr algn="ct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que más tarde puedan verificar por ellos mismos.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24883" y="8569551"/>
            <a:ext cx="11006572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-“Dios nos creó para conocerlo, amarlo y servirlo libremente y luego gozar de Él para siempre en el cielo.” – catecismo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24883" y="9239718"/>
            <a:ext cx="11006572" cy="36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“De lo que rebosa el corazón habla la boca” Lucas (6, 43-49)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24883" y="7493468"/>
            <a:ext cx="11006572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Enseñarles a NO REDUCIR su deseo último de </a:t>
            </a:r>
          </a:p>
          <a:p>
            <a:pPr algn="ctr">
              <a:lnSpc>
                <a:spcPts val="2825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felicidad, belleza y verdad.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17259300" cy="9258300"/>
            <a:chOff x="0" y="0"/>
            <a:chExt cx="4545659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14803" y="0"/>
                  </a:moveTo>
                  <a:lnTo>
                    <a:pt x="4530857" y="0"/>
                  </a:lnTo>
                  <a:cubicBezTo>
                    <a:pt x="4534783" y="0"/>
                    <a:pt x="4538548" y="1560"/>
                    <a:pt x="4541324" y="4336"/>
                  </a:cubicBezTo>
                  <a:cubicBezTo>
                    <a:pt x="4544100" y="7112"/>
                    <a:pt x="4545659" y="10877"/>
                    <a:pt x="4545659" y="14803"/>
                  </a:cubicBezTo>
                  <a:lnTo>
                    <a:pt x="4545659" y="2423597"/>
                  </a:lnTo>
                  <a:cubicBezTo>
                    <a:pt x="4545659" y="2427523"/>
                    <a:pt x="4544100" y="2431288"/>
                    <a:pt x="4541324" y="2434064"/>
                  </a:cubicBezTo>
                  <a:cubicBezTo>
                    <a:pt x="4538548" y="2436840"/>
                    <a:pt x="4534783" y="2438400"/>
                    <a:pt x="4530857" y="2438400"/>
                  </a:cubicBezTo>
                  <a:lnTo>
                    <a:pt x="14803" y="2438400"/>
                  </a:lnTo>
                  <a:cubicBezTo>
                    <a:pt x="10877" y="2438400"/>
                    <a:pt x="7112" y="2436840"/>
                    <a:pt x="4336" y="2434064"/>
                  </a:cubicBezTo>
                  <a:cubicBezTo>
                    <a:pt x="1560" y="2431288"/>
                    <a:pt x="0" y="2427523"/>
                    <a:pt x="0" y="2423597"/>
                  </a:cubicBezTo>
                  <a:lnTo>
                    <a:pt x="0" y="14803"/>
                  </a:lnTo>
                  <a:cubicBezTo>
                    <a:pt x="0" y="10877"/>
                    <a:pt x="1560" y="7112"/>
                    <a:pt x="4336" y="4336"/>
                  </a:cubicBezTo>
                  <a:cubicBezTo>
                    <a:pt x="7112" y="1560"/>
                    <a:pt x="10877" y="0"/>
                    <a:pt x="1480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5659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700000">
            <a:off x="-1798959" y="-3714852"/>
            <a:ext cx="11269017" cy="9487104"/>
          </a:xfrm>
          <a:custGeom>
            <a:avLst/>
            <a:gdLst/>
            <a:ahLst/>
            <a:cxnLst/>
            <a:rect l="l" t="t" r="r" b="b"/>
            <a:pathLst>
              <a:path w="11269017" h="9487104">
                <a:moveTo>
                  <a:pt x="0" y="0"/>
                </a:moveTo>
                <a:lnTo>
                  <a:pt x="11269017" y="0"/>
                </a:lnTo>
                <a:lnTo>
                  <a:pt x="11269017" y="9487104"/>
                </a:lnTo>
                <a:lnTo>
                  <a:pt x="0" y="948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116490" flipH="1">
            <a:off x="11829225" y="3433320"/>
            <a:ext cx="9674745" cy="10994028"/>
          </a:xfrm>
          <a:custGeom>
            <a:avLst/>
            <a:gdLst/>
            <a:ahLst/>
            <a:cxnLst/>
            <a:rect l="l" t="t" r="r" b="b"/>
            <a:pathLst>
              <a:path w="9674745" h="10994028">
                <a:moveTo>
                  <a:pt x="9674744" y="0"/>
                </a:moveTo>
                <a:lnTo>
                  <a:pt x="0" y="0"/>
                </a:lnTo>
                <a:lnTo>
                  <a:pt x="0" y="10994028"/>
                </a:lnTo>
                <a:lnTo>
                  <a:pt x="9674744" y="10994028"/>
                </a:lnTo>
                <a:lnTo>
                  <a:pt x="9674744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41281" y="1325624"/>
            <a:ext cx="3017059" cy="301705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511646" y="4002958"/>
            <a:ext cx="610461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PERSONA es: cuerpo, mente, espíritu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11646" y="4685978"/>
            <a:ext cx="5515068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persona está llamada al INFINITO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11646" y="6044879"/>
            <a:ext cx="5802846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Empieza desde el momento de nacer.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24883" y="1396379"/>
            <a:ext cx="11006572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12000">
                <a:solidFill>
                  <a:srgbClr val="000000"/>
                </a:solidFill>
                <a:latin typeface="Handelson One"/>
                <a:ea typeface="Handelson One"/>
                <a:cs typeface="Handelson One"/>
                <a:sym typeface="Handelson One"/>
              </a:rPr>
              <a:t>Educación </a:t>
            </a:r>
          </a:p>
          <a:p>
            <a:pPr marL="0" lvl="0" indent="0" algn="ctr">
              <a:lnSpc>
                <a:spcPts val="7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Handelson One"/>
                <a:ea typeface="Handelson One"/>
                <a:cs typeface="Handelson One"/>
                <a:sym typeface="Handelson One"/>
              </a:rPr>
              <a:t>afectivo-sexual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11646" y="5365428"/>
            <a:ext cx="388060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DIGNIDAD de la persona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16759" y="7095854"/>
            <a:ext cx="5992622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Nieves González </a:t>
            </a:r>
          </a:p>
          <a:p>
            <a:pPr marL="0" lvl="0" indent="0" algn="ctr">
              <a:lnSpc>
                <a:spcPts val="275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“Hablemos de sexo con nuestros hijos”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14350"/>
            <a:ext cx="17259300" cy="9258300"/>
            <a:chOff x="0" y="0"/>
            <a:chExt cx="4545659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38400"/>
            </a:xfrm>
            <a:custGeom>
              <a:avLst/>
              <a:gdLst/>
              <a:ahLst/>
              <a:cxnLst/>
              <a:rect l="l" t="t" r="r" b="b"/>
              <a:pathLst>
                <a:path w="4545659" h="2438400">
                  <a:moveTo>
                    <a:pt x="14803" y="0"/>
                  </a:moveTo>
                  <a:lnTo>
                    <a:pt x="4530857" y="0"/>
                  </a:lnTo>
                  <a:cubicBezTo>
                    <a:pt x="4534783" y="0"/>
                    <a:pt x="4538548" y="1560"/>
                    <a:pt x="4541324" y="4336"/>
                  </a:cubicBezTo>
                  <a:cubicBezTo>
                    <a:pt x="4544100" y="7112"/>
                    <a:pt x="4545659" y="10877"/>
                    <a:pt x="4545659" y="14803"/>
                  </a:cubicBezTo>
                  <a:lnTo>
                    <a:pt x="4545659" y="2423597"/>
                  </a:lnTo>
                  <a:cubicBezTo>
                    <a:pt x="4545659" y="2427523"/>
                    <a:pt x="4544100" y="2431288"/>
                    <a:pt x="4541324" y="2434064"/>
                  </a:cubicBezTo>
                  <a:cubicBezTo>
                    <a:pt x="4538548" y="2436840"/>
                    <a:pt x="4534783" y="2438400"/>
                    <a:pt x="4530857" y="2438400"/>
                  </a:cubicBezTo>
                  <a:lnTo>
                    <a:pt x="14803" y="2438400"/>
                  </a:lnTo>
                  <a:cubicBezTo>
                    <a:pt x="10877" y="2438400"/>
                    <a:pt x="7112" y="2436840"/>
                    <a:pt x="4336" y="2434064"/>
                  </a:cubicBezTo>
                  <a:cubicBezTo>
                    <a:pt x="1560" y="2431288"/>
                    <a:pt x="0" y="2427523"/>
                    <a:pt x="0" y="2423597"/>
                  </a:cubicBezTo>
                  <a:lnTo>
                    <a:pt x="0" y="14803"/>
                  </a:lnTo>
                  <a:cubicBezTo>
                    <a:pt x="0" y="10877"/>
                    <a:pt x="1560" y="7112"/>
                    <a:pt x="4336" y="4336"/>
                  </a:cubicBezTo>
                  <a:cubicBezTo>
                    <a:pt x="7112" y="1560"/>
                    <a:pt x="10877" y="0"/>
                    <a:pt x="1480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5659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736675" flipH="1">
            <a:off x="10166109" y="-2616929"/>
            <a:ext cx="9674745" cy="10994028"/>
          </a:xfrm>
          <a:custGeom>
            <a:avLst/>
            <a:gdLst/>
            <a:ahLst/>
            <a:cxnLst/>
            <a:rect l="l" t="t" r="r" b="b"/>
            <a:pathLst>
              <a:path w="9674745" h="10994028">
                <a:moveTo>
                  <a:pt x="9674745" y="0"/>
                </a:moveTo>
                <a:lnTo>
                  <a:pt x="0" y="0"/>
                </a:lnTo>
                <a:lnTo>
                  <a:pt x="0" y="10994028"/>
                </a:lnTo>
                <a:lnTo>
                  <a:pt x="9674745" y="10994028"/>
                </a:lnTo>
                <a:lnTo>
                  <a:pt x="9674745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2085735" y="3109195"/>
            <a:ext cx="11269017" cy="9487104"/>
          </a:xfrm>
          <a:custGeom>
            <a:avLst/>
            <a:gdLst/>
            <a:ahLst/>
            <a:cxnLst/>
            <a:rect l="l" t="t" r="r" b="b"/>
            <a:pathLst>
              <a:path w="11269017" h="9487104">
                <a:moveTo>
                  <a:pt x="0" y="0"/>
                </a:moveTo>
                <a:lnTo>
                  <a:pt x="11269017" y="0"/>
                </a:lnTo>
                <a:lnTo>
                  <a:pt x="11269017" y="9487104"/>
                </a:lnTo>
                <a:lnTo>
                  <a:pt x="0" y="948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47444" y="4105956"/>
            <a:ext cx="9593111" cy="298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6"/>
              </a:lnSpc>
            </a:pPr>
            <a:r>
              <a:rPr lang="en-US" sz="273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“Es siempre un problema tuyo, del adulto: </a:t>
            </a:r>
          </a:p>
          <a:p>
            <a:pPr algn="ctr">
              <a:lnSpc>
                <a:spcPts val="3086"/>
              </a:lnSpc>
              <a:spcBef>
                <a:spcPct val="0"/>
              </a:spcBef>
            </a:pPr>
            <a:r>
              <a:rPr lang="en-US" sz="273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 educación es la capacidad que tiene o no de dar testimonio. </a:t>
            </a:r>
          </a:p>
          <a:p>
            <a:pPr algn="ctr">
              <a:lnSpc>
                <a:spcPts val="3086"/>
              </a:lnSpc>
              <a:spcBef>
                <a:spcPct val="0"/>
              </a:spcBef>
            </a:pPr>
            <a:r>
              <a:rPr lang="en-US" sz="273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Seas quien seas, estés donde estés, </a:t>
            </a:r>
          </a:p>
          <a:p>
            <a:pPr algn="ctr">
              <a:lnSpc>
                <a:spcPts val="3086"/>
              </a:lnSpc>
              <a:spcBef>
                <a:spcPct val="0"/>
              </a:spcBef>
            </a:pPr>
            <a:r>
              <a:rPr lang="en-US" sz="273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educas testimoniando una certeza </a:t>
            </a:r>
          </a:p>
          <a:p>
            <a:pPr algn="ctr">
              <a:lnSpc>
                <a:spcPts val="3086"/>
              </a:lnSpc>
              <a:spcBef>
                <a:spcPct val="0"/>
              </a:spcBef>
            </a:pPr>
            <a:r>
              <a:rPr lang="en-US" sz="273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y una positividad que tus hijos observan. </a:t>
            </a:r>
          </a:p>
          <a:p>
            <a:pPr algn="ctr">
              <a:lnSpc>
                <a:spcPts val="3086"/>
              </a:lnSpc>
              <a:spcBef>
                <a:spcPct val="0"/>
              </a:spcBef>
            </a:pPr>
            <a:r>
              <a:rPr lang="en-US" sz="273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Con eso basta.”</a:t>
            </a:r>
          </a:p>
          <a:p>
            <a:pPr algn="ctr">
              <a:lnSpc>
                <a:spcPts val="3086"/>
              </a:lnSpc>
              <a:spcBef>
                <a:spcPct val="0"/>
              </a:spcBef>
            </a:pPr>
            <a:endParaRPr lang="en-US" sz="2731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2098"/>
              </a:lnSpc>
              <a:spcBef>
                <a:spcPct val="0"/>
              </a:spcBef>
            </a:pPr>
            <a:r>
              <a:rPr lang="en-US" sz="185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Franco Nembrini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</Words>
  <Application>Microsoft Office PowerPoint</Application>
  <PresentationFormat>Custom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Open Sans</vt:lpstr>
      <vt:lpstr>Handelson One</vt:lpstr>
      <vt:lpstr>Arial</vt:lpstr>
      <vt:lpstr>Open Sans Bold</vt:lpstr>
      <vt:lpstr>Calibri</vt:lpstr>
      <vt:lpstr>Fraunces</vt:lpstr>
      <vt:lpstr>Bryndan Write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Delegación de Familia y Vida</dc:title>
  <cp:lastModifiedBy>Juan Antonio Gómez Pulido</cp:lastModifiedBy>
  <cp:revision>1</cp:revision>
  <dcterms:created xsi:type="dcterms:W3CDTF">2006-08-16T00:00:00Z</dcterms:created>
  <dcterms:modified xsi:type="dcterms:W3CDTF">2025-06-03T17:13:29Z</dcterms:modified>
  <dc:identifier>DAGoXFI3NFE</dc:identifier>
</cp:coreProperties>
</file>