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Fraunces" panose="020B0604020202020204" charset="0"/>
      <p:regular r:id="rId12"/>
    </p:embeddedFont>
    <p:embeddedFont>
      <p:font typeface="Open Sans" panose="020B0606030504020204" pitchFamily="34" charset="0"/>
      <p:regular r:id="rId13"/>
    </p:embeddedFont>
    <p:embeddedFont>
      <p:font typeface="Open Sans Bold" panose="020B0806030504020204" charset="0"/>
      <p:regular r:id="rId14"/>
    </p:embeddedFont>
    <p:embeddedFont>
      <p:font typeface="Segoe Script" panose="030B0504020000000003" pitchFamily="66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28" b="-3282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flipV="1">
            <a:off x="9144000" y="0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 flipV="1">
            <a:off x="9144000" y="7156617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1557637" y="9226548"/>
            <a:ext cx="6318645" cy="58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4914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Noveno encuentro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93995" y="4756460"/>
            <a:ext cx="11022964" cy="170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3"/>
              </a:lnSpc>
            </a:pPr>
            <a:r>
              <a:rPr lang="en-US" sz="7445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La familia cristiana,</a:t>
            </a:r>
          </a:p>
          <a:p>
            <a:pPr algn="ctr">
              <a:lnSpc>
                <a:spcPts val="6403"/>
              </a:lnSpc>
            </a:pPr>
            <a:r>
              <a:rPr lang="en-US" sz="7445">
                <a:solidFill>
                  <a:srgbClr val="000000"/>
                </a:solidFill>
                <a:latin typeface="Segoe Script"/>
                <a:ea typeface="Segoe Script"/>
                <a:cs typeface="Segoe Script"/>
                <a:sym typeface="Segoe Script"/>
              </a:rPr>
              <a:t>iglesia doméstica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33339" y="3398540"/>
            <a:ext cx="522132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Delegación de Familia y Vida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161" y="-3005334"/>
            <a:ext cx="14333678" cy="16297667"/>
          </a:xfrm>
          <a:custGeom>
            <a:avLst/>
            <a:gdLst/>
            <a:ahLst/>
            <a:cxnLst/>
            <a:rect l="l" t="t" r="r" b="b"/>
            <a:pathLst>
              <a:path w="14333678" h="16297667">
                <a:moveTo>
                  <a:pt x="0" y="0"/>
                </a:moveTo>
                <a:lnTo>
                  <a:pt x="14333678" y="0"/>
                </a:lnTo>
                <a:lnTo>
                  <a:pt x="14333678" y="16297668"/>
                </a:lnTo>
                <a:lnTo>
                  <a:pt x="0" y="1629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flipV="1">
            <a:off x="9144000" y="0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 flipV="1">
            <a:off x="9144000" y="7156617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3011377" y="4326255"/>
            <a:ext cx="12265246" cy="192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14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 “La familia es la primera y más </a:t>
            </a:r>
            <a:r>
              <a:rPr lang="en-US" sz="5700" u="none" strike="noStrike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importante escuela de amor.”</a:t>
            </a:r>
          </a:p>
          <a:p>
            <a:pPr marL="0" lvl="0" indent="0" algn="ctr">
              <a:lnSpc>
                <a:spcPts val="3570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Juan Pablo 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1474">
            <a:off x="-6691865" y="-4109554"/>
            <a:ext cx="12636983" cy="14150788"/>
          </a:xfrm>
          <a:custGeom>
            <a:avLst/>
            <a:gdLst/>
            <a:ahLst/>
            <a:cxnLst/>
            <a:rect l="l" t="t" r="r" b="b"/>
            <a:pathLst>
              <a:path w="12636983" h="14150788">
                <a:moveTo>
                  <a:pt x="0" y="0"/>
                </a:moveTo>
                <a:lnTo>
                  <a:pt x="12636983" y="0"/>
                </a:lnTo>
                <a:lnTo>
                  <a:pt x="12636983" y="14150788"/>
                </a:lnTo>
                <a:lnTo>
                  <a:pt x="0" y="1415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3178153" y="563576"/>
            <a:ext cx="12337509" cy="14146149"/>
          </a:xfrm>
          <a:custGeom>
            <a:avLst/>
            <a:gdLst/>
            <a:ahLst/>
            <a:cxnLst/>
            <a:rect l="l" t="t" r="r" b="b"/>
            <a:pathLst>
              <a:path w="12337509" h="14146149">
                <a:moveTo>
                  <a:pt x="0" y="0"/>
                </a:moveTo>
                <a:lnTo>
                  <a:pt x="12337509" y="0"/>
                </a:lnTo>
                <a:lnTo>
                  <a:pt x="12337509" y="14146149"/>
                </a:lnTo>
                <a:lnTo>
                  <a:pt x="0" y="1414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4846515" y="3099190"/>
            <a:ext cx="859497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u="none" strike="noStrike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Contenido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98173" y="5012970"/>
            <a:ext cx="10325894" cy="151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314" lvl="1" indent="-334657" algn="just">
              <a:lnSpc>
                <a:spcPts val="6324"/>
              </a:lnSpc>
              <a:buAutoNum type="arabicPeriod"/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comunión - el fundamento de la Iglesia doméstica</a:t>
            </a:r>
          </a:p>
          <a:p>
            <a:pPr marL="669314" lvl="1" indent="-334657" algn="just">
              <a:lnSpc>
                <a:spcPts val="6324"/>
              </a:lnSpc>
              <a:buAutoNum type="arabicPeriod"/>
            </a:pPr>
            <a:r>
              <a:rPr lang="en-US" sz="3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Familia en la vida y misión de la Iglesia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36584" y="6584326"/>
            <a:ext cx="9692283" cy="105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56" lvl="1" indent="-291478" algn="ctr">
              <a:lnSpc>
                <a:spcPts val="2754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familia cristiana, comunidad creyente y evangelizadora</a:t>
            </a:r>
          </a:p>
          <a:p>
            <a:pPr marL="582956" lvl="1" indent="-291478" algn="l">
              <a:lnSpc>
                <a:spcPts val="2754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familia cristiana, comunidad orante</a:t>
            </a:r>
          </a:p>
          <a:p>
            <a:pPr marL="582956" lvl="1" indent="-291478" algn="l">
              <a:lnSpc>
                <a:spcPts val="2754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familia cristiana al servicio de la humanidad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7161" y="-3005334"/>
            <a:ext cx="14333678" cy="16297667"/>
          </a:xfrm>
          <a:custGeom>
            <a:avLst/>
            <a:gdLst/>
            <a:ahLst/>
            <a:cxnLst/>
            <a:rect l="l" t="t" r="r" b="b"/>
            <a:pathLst>
              <a:path w="14333678" h="16297667">
                <a:moveTo>
                  <a:pt x="0" y="0"/>
                </a:moveTo>
                <a:lnTo>
                  <a:pt x="14333678" y="0"/>
                </a:lnTo>
                <a:lnTo>
                  <a:pt x="14333678" y="16297668"/>
                </a:lnTo>
                <a:lnTo>
                  <a:pt x="0" y="1629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flipV="1">
            <a:off x="9144000" y="0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3450985" y="3689603"/>
            <a:ext cx="11386031" cy="298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41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“En nuestros días, en el mundo frecuentemente extraño e incluso hostil a la fe, las familias creyentes tienen una importancia primordial en cuanto faros de una fe viva e irradiadora.”</a:t>
            </a:r>
          </a:p>
          <a:p>
            <a:pPr marL="0" lvl="0" indent="0" algn="ctr">
              <a:lnSpc>
                <a:spcPts val="2856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(Catecismo de la Iglesia Católica 1656)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9115425" y="7210081"/>
            <a:ext cx="0" cy="3130383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82493" y="3149735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422" r="-7422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1845445"/>
            <a:ext cx="5246370" cy="6925310"/>
            <a:chOff x="0" y="0"/>
            <a:chExt cx="812800" cy="10729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072912"/>
            </a:xfrm>
            <a:custGeom>
              <a:avLst/>
              <a:gdLst/>
              <a:ahLst/>
              <a:cxnLst/>
              <a:rect l="l" t="t" r="r" b="b"/>
              <a:pathLst>
                <a:path w="812800" h="1072912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38971"/>
                  </a:lnTo>
                  <a:cubicBezTo>
                    <a:pt x="812800" y="1057716"/>
                    <a:pt x="797604" y="1072912"/>
                    <a:pt x="778860" y="1072912"/>
                  </a:cubicBezTo>
                  <a:lnTo>
                    <a:pt x="33940" y="1072912"/>
                  </a:lnTo>
                  <a:cubicBezTo>
                    <a:pt x="15196" y="1072912"/>
                    <a:pt x="0" y="1057716"/>
                    <a:pt x="0" y="1038971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t="-420" b="-4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54088" y="810338"/>
            <a:ext cx="9627763" cy="12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24" lvl="1" indent="-528962" algn="just">
              <a:lnSpc>
                <a:spcPts val="4998"/>
              </a:lnSpc>
              <a:buAutoNum type="arabicPeriod"/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 La Iglesia doméstica tiene </a:t>
            </a:r>
          </a:p>
          <a:p>
            <a:pPr algn="just">
              <a:lnSpc>
                <a:spcPts val="4998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su fundamento en la comunión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79808" y="5938655"/>
            <a:ext cx="8976322" cy="283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“Todos los miembros de la familia, cada uno según su propio don, tienen la gracia y la responsabilidad de construir, día a día, la comunión de las personas, haciendo de la </a:t>
            </a:r>
            <a:r>
              <a:rPr lang="en-US" sz="2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familia 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‘escuela de humanidad más completa y más rica’ </a:t>
            </a: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(GS 52); es lo que sucede con el cuidado y amor a los pequeños, los enfermos y los ancianos; con el servicio recíproco de todos los días, compartiendo los bienes, alegrías y sufrimientos” (Familiaris Consortio, FC, 21).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86475" y="3159260"/>
            <a:ext cx="8976322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comunión conyugal - hay que cuidarla y renovarla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6475" y="4000365"/>
            <a:ext cx="3859827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amor - paciencia - perdón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92119">
            <a:off x="-907576" y="1447923"/>
            <a:ext cx="10486519" cy="11224648"/>
          </a:xfrm>
          <a:custGeom>
            <a:avLst/>
            <a:gdLst/>
            <a:ahLst/>
            <a:cxnLst/>
            <a:rect l="l" t="t" r="r" b="b"/>
            <a:pathLst>
              <a:path w="10486519" h="11224648">
                <a:moveTo>
                  <a:pt x="0" y="0"/>
                </a:moveTo>
                <a:lnTo>
                  <a:pt x="10486519" y="0"/>
                </a:lnTo>
                <a:lnTo>
                  <a:pt x="10486519" y="11224647"/>
                </a:lnTo>
                <a:lnTo>
                  <a:pt x="0" y="1122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1162659" y="942891"/>
            <a:ext cx="8768115" cy="191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98"/>
              </a:lnSpc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2. Participación de la familia </a:t>
            </a:r>
          </a:p>
          <a:p>
            <a:pPr algn="just">
              <a:lnSpc>
                <a:spcPts val="4998"/>
              </a:lnSpc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en la vida y misión de </a:t>
            </a:r>
          </a:p>
          <a:p>
            <a:pPr marL="0" lvl="0" indent="0" algn="just">
              <a:lnSpc>
                <a:spcPts val="4998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la Iglesia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4866" y="3669661"/>
            <a:ext cx="6301289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familia “está puesta al servicio de la edificación del Reino de Dios en la historia, mediante la participación en la vida y misión de la Iglesia. (FC 49)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26364" y="6173576"/>
            <a:ext cx="2819812" cy="63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2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Iglesia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68645" y="6173576"/>
            <a:ext cx="2819812" cy="63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2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familia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0500189" y="6478884"/>
            <a:ext cx="3150644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Box 8"/>
          <p:cNvSpPr txBox="1"/>
          <p:nvPr/>
        </p:nvSpPr>
        <p:spPr>
          <a:xfrm>
            <a:off x="8728173" y="7879567"/>
            <a:ext cx="6301289" cy="71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familia cristiana edifica el Reino de Dios siendo lo que es en su vida cotidiana.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427968" y="2638769"/>
          <a:ext cx="6831332" cy="4724400"/>
        </p:xfrm>
        <a:graphic>
          <a:graphicData uri="http://schemas.openxmlformats.org/drawingml/2006/table">
            <a:tbl>
              <a:tblPr/>
              <a:tblGrid>
                <a:gridCol w="121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a.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511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822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familia cristiana, comunidad creyente y evangelizadora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b.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511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822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familia cristiana, comunidad orante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3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c.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511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1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822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familia cristiana al servicio de la humanidad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rot="1192119">
            <a:off x="-907576" y="3167541"/>
            <a:ext cx="10486519" cy="11224648"/>
          </a:xfrm>
          <a:custGeom>
            <a:avLst/>
            <a:gdLst/>
            <a:ahLst/>
            <a:cxnLst/>
            <a:rect l="l" t="t" r="r" b="b"/>
            <a:pathLst>
              <a:path w="10486519" h="11224648">
                <a:moveTo>
                  <a:pt x="0" y="0"/>
                </a:moveTo>
                <a:lnTo>
                  <a:pt x="10486519" y="0"/>
                </a:lnTo>
                <a:lnTo>
                  <a:pt x="10486519" y="11224648"/>
                </a:lnTo>
                <a:lnTo>
                  <a:pt x="0" y="11224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162659" y="3697361"/>
            <a:ext cx="8218688" cy="5246370"/>
            <a:chOff x="0" y="0"/>
            <a:chExt cx="127329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3290" cy="812800"/>
            </a:xfrm>
            <a:custGeom>
              <a:avLst/>
              <a:gdLst/>
              <a:ahLst/>
              <a:cxnLst/>
              <a:rect l="l" t="t" r="r" b="b"/>
              <a:pathLst>
                <a:path w="1273290" h="812800">
                  <a:moveTo>
                    <a:pt x="21666" y="0"/>
                  </a:moveTo>
                  <a:lnTo>
                    <a:pt x="1251624" y="0"/>
                  </a:lnTo>
                  <a:cubicBezTo>
                    <a:pt x="1263590" y="0"/>
                    <a:pt x="1273290" y="9700"/>
                    <a:pt x="1273290" y="21666"/>
                  </a:cubicBezTo>
                  <a:lnTo>
                    <a:pt x="1273290" y="791134"/>
                  </a:lnTo>
                  <a:cubicBezTo>
                    <a:pt x="1273290" y="803100"/>
                    <a:pt x="1263590" y="812800"/>
                    <a:pt x="1251624" y="812800"/>
                  </a:cubicBezTo>
                  <a:lnTo>
                    <a:pt x="21666" y="812800"/>
                  </a:lnTo>
                  <a:cubicBezTo>
                    <a:pt x="9700" y="812800"/>
                    <a:pt x="0" y="803100"/>
                    <a:pt x="0" y="791134"/>
                  </a:cubicBezTo>
                  <a:lnTo>
                    <a:pt x="0" y="21666"/>
                  </a:lnTo>
                  <a:cubicBezTo>
                    <a:pt x="0" y="9700"/>
                    <a:pt x="9700" y="0"/>
                    <a:pt x="21666" y="0"/>
                  </a:cubicBezTo>
                  <a:close/>
                </a:path>
              </a:pathLst>
            </a:custGeom>
            <a:blipFill>
              <a:blip r:embed="rId3"/>
              <a:stretch>
                <a:fillRect l="-2474" t="-23512" r="-247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2659" y="942891"/>
            <a:ext cx="8768115" cy="191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98"/>
              </a:lnSpc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2. Participación de la familia </a:t>
            </a:r>
          </a:p>
          <a:p>
            <a:pPr algn="just">
              <a:lnSpc>
                <a:spcPts val="4998"/>
              </a:lnSpc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en la vida y misión de </a:t>
            </a:r>
          </a:p>
          <a:p>
            <a:pPr marL="0" lvl="0" indent="0" algn="just">
              <a:lnSpc>
                <a:spcPts val="4998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la Iglesia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681413" y="-1304939"/>
            <a:ext cx="14337746" cy="12484330"/>
          </a:xfrm>
          <a:custGeom>
            <a:avLst/>
            <a:gdLst/>
            <a:ahLst/>
            <a:cxnLst/>
            <a:rect l="l" t="t" r="r" b="b"/>
            <a:pathLst>
              <a:path w="14337746" h="12484330">
                <a:moveTo>
                  <a:pt x="14337746" y="0"/>
                </a:moveTo>
                <a:lnTo>
                  <a:pt x="0" y="0"/>
                </a:lnTo>
                <a:lnTo>
                  <a:pt x="0" y="12484330"/>
                </a:lnTo>
                <a:lnTo>
                  <a:pt x="14337746" y="12484330"/>
                </a:lnTo>
                <a:lnTo>
                  <a:pt x="1433774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1472610" y="3810675"/>
            <a:ext cx="6675007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sacramento del matrimonio - profesión de fe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2610" y="1502135"/>
            <a:ext cx="6301289" cy="191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8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a. la familia cristiana, comunidad creyente y evangelizadora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2610" y="6369099"/>
            <a:ext cx="9645080" cy="318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“La familia, al igual que la Iglesia, debe ser un espacio donde el Evangelio es transmitido y desde donde éste se irradia. Dentro, pues, de una familia consciente de esta misión, todos los miembros de la misma evangelizan y son evangelizadores. Los padres no sólo comunican a los hijos el Evangelio, sino que pueden a su vez recibir de ellos este mismo evangelio profundamente vivido... Una familia así se hace evangelizadora de otras muchas familias y del ambiente en que ella vive” (Pablo VI. Evangelii nuntiandi, EN, 71; citado en FC 52).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2610" y="4393238"/>
            <a:ext cx="6675007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formación permanente en la fe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2610" y="4977438"/>
            <a:ext cx="6675007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salir de sí misma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2610" y="5561639"/>
            <a:ext cx="6675007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semillero de las vocaciones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49056" y="-2084586"/>
            <a:ext cx="16589888" cy="17246913"/>
          </a:xfrm>
          <a:custGeom>
            <a:avLst/>
            <a:gdLst/>
            <a:ahLst/>
            <a:cxnLst/>
            <a:rect l="l" t="t" r="r" b="b"/>
            <a:pathLst>
              <a:path w="16589888" h="17246913">
                <a:moveTo>
                  <a:pt x="0" y="0"/>
                </a:moveTo>
                <a:lnTo>
                  <a:pt x="16589888" y="0"/>
                </a:lnTo>
                <a:lnTo>
                  <a:pt x="16589888" y="17246913"/>
                </a:lnTo>
                <a:lnTo>
                  <a:pt x="0" y="1724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520544" y="2921972"/>
            <a:ext cx="8223227" cy="141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84"/>
              </a:lnSpc>
              <a:spcBef>
                <a:spcPct val="0"/>
              </a:spcBef>
            </a:pPr>
            <a:r>
              <a:rPr lang="en-US" sz="5377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b. la familia cristiana, comunidad orante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22903" y="5085231"/>
            <a:ext cx="5981884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 esposos están llamados a ser santos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22903" y="5955180"/>
            <a:ext cx="5981884" cy="212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Fuentes de la santificación:</a:t>
            </a:r>
          </a:p>
          <a:p>
            <a:pPr algn="l">
              <a:lnSpc>
                <a:spcPts val="2825"/>
              </a:lnSpc>
            </a:pPr>
            <a:endParaRPr lang="en-US" sz="2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9764" lvl="1" indent="-269882" algn="l">
              <a:lnSpc>
                <a:spcPts val="282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Eucaristía</a:t>
            </a:r>
          </a:p>
          <a:p>
            <a:pPr marL="539764" lvl="1" indent="-269882" algn="l">
              <a:lnSpc>
                <a:spcPts val="282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sacramento de conversión y de la reconciliación</a:t>
            </a:r>
          </a:p>
          <a:p>
            <a:pPr marL="539764" lvl="1" indent="-269882" algn="l">
              <a:lnSpc>
                <a:spcPts val="282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plegaria en la familia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04214" y="3915686"/>
            <a:ext cx="7172697" cy="5246370"/>
            <a:chOff x="0" y="0"/>
            <a:chExt cx="111123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1239" cy="812800"/>
            </a:xfrm>
            <a:custGeom>
              <a:avLst/>
              <a:gdLst/>
              <a:ahLst/>
              <a:cxnLst/>
              <a:rect l="l" t="t" r="r" b="b"/>
              <a:pathLst>
                <a:path w="1111239" h="812800">
                  <a:moveTo>
                    <a:pt x="24825" y="0"/>
                  </a:moveTo>
                  <a:lnTo>
                    <a:pt x="1086413" y="0"/>
                  </a:lnTo>
                  <a:cubicBezTo>
                    <a:pt x="1092997" y="0"/>
                    <a:pt x="1099312" y="2616"/>
                    <a:pt x="1103967" y="7271"/>
                  </a:cubicBezTo>
                  <a:cubicBezTo>
                    <a:pt x="1108623" y="11927"/>
                    <a:pt x="1111239" y="18241"/>
                    <a:pt x="1111239" y="24825"/>
                  </a:cubicBezTo>
                  <a:lnTo>
                    <a:pt x="1111239" y="787975"/>
                  </a:lnTo>
                  <a:cubicBezTo>
                    <a:pt x="1111239" y="794559"/>
                    <a:pt x="1108623" y="800873"/>
                    <a:pt x="1103967" y="805529"/>
                  </a:cubicBezTo>
                  <a:cubicBezTo>
                    <a:pt x="1099312" y="810185"/>
                    <a:pt x="1092997" y="812800"/>
                    <a:pt x="1086413" y="812800"/>
                  </a:cubicBezTo>
                  <a:lnTo>
                    <a:pt x="24825" y="812800"/>
                  </a:lnTo>
                  <a:cubicBezTo>
                    <a:pt x="18241" y="812800"/>
                    <a:pt x="11927" y="810185"/>
                    <a:pt x="7271" y="805529"/>
                  </a:cubicBezTo>
                  <a:cubicBezTo>
                    <a:pt x="2616" y="800873"/>
                    <a:pt x="0" y="794559"/>
                    <a:pt x="0" y="787975"/>
                  </a:cubicBezTo>
                  <a:lnTo>
                    <a:pt x="0" y="24825"/>
                  </a:lnTo>
                  <a:cubicBezTo>
                    <a:pt x="0" y="18241"/>
                    <a:pt x="2616" y="11927"/>
                    <a:pt x="7271" y="7271"/>
                  </a:cubicBezTo>
                  <a:cubicBezTo>
                    <a:pt x="11927" y="2616"/>
                    <a:pt x="18241" y="0"/>
                    <a:pt x="24825" y="0"/>
                  </a:cubicBezTo>
                  <a:close/>
                </a:path>
              </a:pathLst>
            </a:custGeom>
            <a:blipFill>
              <a:blip r:embed="rId3"/>
              <a:stretch>
                <a:fillRect t="-1354" b="-1354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846568" y="-489021"/>
            <a:ext cx="11434018" cy="11265042"/>
          </a:xfrm>
          <a:custGeom>
            <a:avLst/>
            <a:gdLst/>
            <a:ahLst/>
            <a:cxnLst/>
            <a:rect l="l" t="t" r="r" b="b"/>
            <a:pathLst>
              <a:path w="11434018" h="11265042">
                <a:moveTo>
                  <a:pt x="0" y="0"/>
                </a:moveTo>
                <a:lnTo>
                  <a:pt x="11434018" y="0"/>
                </a:lnTo>
                <a:lnTo>
                  <a:pt x="11434018" y="11265042"/>
                </a:lnTo>
                <a:lnTo>
                  <a:pt x="0" y="11265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8236139" y="2154639"/>
            <a:ext cx="820553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1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raunces"/>
                <a:ea typeface="Fraunces"/>
                <a:cs typeface="Fraunces"/>
                <a:sym typeface="Fraunces"/>
              </a:rPr>
              <a:t>c. la familia cristiana al servicio de la humanidad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19294" y="5289256"/>
            <a:ext cx="1491826" cy="41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acogida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19294" y="6147079"/>
            <a:ext cx="1491826" cy="41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7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servicio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66946" y="5724613"/>
            <a:ext cx="3187594" cy="82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7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“dando se recibe” </a:t>
            </a:r>
          </a:p>
          <a:p>
            <a:pPr algn="ctr">
              <a:lnSpc>
                <a:spcPts val="3277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(San Francisco)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Segoe Script</vt:lpstr>
      <vt:lpstr>Open Sans</vt:lpstr>
      <vt:lpstr>Arial</vt:lpstr>
      <vt:lpstr>Fraunces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Propuesta de proyecto acuarela Delicado Rosa</dc:title>
  <cp:lastModifiedBy>Juan Antonio Gómez Pulido</cp:lastModifiedBy>
  <cp:revision>1</cp:revision>
  <dcterms:created xsi:type="dcterms:W3CDTF">2006-08-16T00:00:00Z</dcterms:created>
  <dcterms:modified xsi:type="dcterms:W3CDTF">2025-06-03T17:14:40Z</dcterms:modified>
  <dc:identifier>DAGoXJ11ZGI</dc:identifier>
</cp:coreProperties>
</file>